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3" r:id="rId7"/>
    <p:sldId id="264" r:id="rId8"/>
    <p:sldId id="265"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5" r:id="rId26"/>
    <p:sldId id="284" r:id="rId27"/>
    <p:sldId id="286" r:id="rId28"/>
    <p:sldId id="291" r:id="rId29"/>
    <p:sldId id="287" r:id="rId30"/>
    <p:sldId id="288" r:id="rId31"/>
    <p:sldId id="289" r:id="rId32"/>
    <p:sldId id="290" r:id="rId33"/>
    <p:sldId id="295" r:id="rId34"/>
    <p:sldId id="304" r:id="rId35"/>
    <p:sldId id="305" r:id="rId36"/>
    <p:sldId id="306" r:id="rId37"/>
    <p:sldId id="296" r:id="rId38"/>
    <p:sldId id="303" r:id="rId39"/>
    <p:sldId id="298" r:id="rId40"/>
    <p:sldId id="297" r:id="rId41"/>
    <p:sldId id="299" r:id="rId42"/>
    <p:sldId id="300" r:id="rId43"/>
    <p:sldId id="301" r:id="rId44"/>
    <p:sldId id="302"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FFF"/>
    <a:srgbClr val="F7E289"/>
    <a:srgbClr val="FF9E1D"/>
    <a:srgbClr val="D68B1C"/>
    <a:srgbClr val="D09622"/>
    <a:srgbClr val="CC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46" y="-102"/>
      </p:cViewPr>
      <p:guideLst>
        <p:guide orient="horz" pos="2160"/>
        <p:guide pos="2880"/>
      </p:guideLst>
    </p:cSldViewPr>
  </p:slideViewPr>
  <p:notesTextViewPr>
    <p:cViewPr>
      <p:scale>
        <a:sx n="1" d="1"/>
        <a:sy n="1" d="1"/>
      </p:scale>
      <p:origin x="0" y="0"/>
    </p:cViewPr>
  </p:notesTextViewPr>
  <p:gridSpacing cx="156370338" cy="15637033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9785" y="2207360"/>
            <a:ext cx="7772400" cy="763525"/>
          </a:xfrm>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34130" y="4039820"/>
            <a:ext cx="6400800" cy="106893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75" y="527605"/>
            <a:ext cx="8229600" cy="61082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4374" y="1443835"/>
            <a:ext cx="7482545" cy="458115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84885"/>
          </a:xfrm>
        </p:spPr>
        <p:txBody>
          <a:bodyPr>
            <a:normAutofit/>
          </a:bodyPr>
          <a:lstStyle>
            <a:lvl1pPr algn="l">
              <a:defRPr sz="3600">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0" y="1443835"/>
            <a:ext cx="7016195" cy="427574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56010" y="527605"/>
            <a:ext cx="6244435" cy="53218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01671" y="1596540"/>
            <a:ext cx="3817624" cy="639762"/>
          </a:xfrm>
        </p:spPr>
        <p:txBody>
          <a:bodyPr anchor="b"/>
          <a:lstStyle>
            <a:lvl1pPr marL="0" indent="0">
              <a:buNone/>
              <a:defRPr sz="2400" b="1"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1671" y="2226403"/>
            <a:ext cx="3817624"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705" y="1596540"/>
            <a:ext cx="3970330"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4705" y="2226403"/>
            <a:ext cx="3970330"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1/12/2015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PREFABRICATED STRUCTURES</a:t>
            </a:r>
            <a:endParaRPr lang="en-US" dirty="0"/>
          </a:p>
        </p:txBody>
      </p:sp>
      <p:sp>
        <p:nvSpPr>
          <p:cNvPr id="3" name="Subtitle 2"/>
          <p:cNvSpPr>
            <a:spLocks noGrp="1"/>
          </p:cNvSpPr>
          <p:nvPr>
            <p:ph type="subTitle" idx="1"/>
          </p:nvPr>
        </p:nvSpPr>
        <p:spPr/>
        <p:txBody>
          <a:bodyPr>
            <a:normAutofit/>
          </a:bodyPr>
          <a:lstStyle/>
          <a:p>
            <a:r>
              <a:rPr lang="en-US" dirty="0" smtClean="0"/>
              <a:t>UNIT I</a:t>
            </a:r>
          </a:p>
          <a:p>
            <a:r>
              <a:rPr lang="en-US" dirty="0" smtClean="0"/>
              <a:t>INTRODUCTION</a:t>
            </a:r>
            <a:endParaRPr lang="en-US" dirty="0"/>
          </a:p>
        </p:txBody>
      </p:sp>
    </p:spTree>
    <p:extLst>
      <p:ext uri="{BB962C8B-B14F-4D97-AF65-F5344CB8AC3E}">
        <p14:creationId xmlns:p14="http://schemas.microsoft.com/office/powerpoint/2010/main" xmlns=""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a:t>
            </a:r>
            <a:endParaRPr lang="en-US" dirty="0"/>
          </a:p>
        </p:txBody>
      </p:sp>
      <p:sp>
        <p:nvSpPr>
          <p:cNvPr id="3" name="Content Placeholder 2"/>
          <p:cNvSpPr>
            <a:spLocks noGrp="1"/>
          </p:cNvSpPr>
          <p:nvPr>
            <p:ph idx="1"/>
          </p:nvPr>
        </p:nvSpPr>
        <p:spPr/>
        <p:txBody>
          <a:bodyPr>
            <a:normAutofit/>
          </a:bodyPr>
          <a:lstStyle/>
          <a:p>
            <a:pPr algn="just">
              <a:lnSpc>
                <a:spcPct val="80000"/>
              </a:lnSpc>
              <a:buFont typeface="Wingdings" pitchFamily="2" charset="2"/>
              <a:buChar char=""/>
            </a:pPr>
            <a:r>
              <a:rPr lang="en-IN" sz="2600" b="1" dirty="0" smtClean="0">
                <a:solidFill>
                  <a:schemeClr val="tx1"/>
                </a:solidFill>
              </a:rPr>
              <a:t>Prefabrication</a:t>
            </a:r>
            <a:r>
              <a:rPr lang="en-IN" sz="2600" dirty="0" smtClean="0">
                <a:solidFill>
                  <a:schemeClr val="tx1"/>
                </a:solidFill>
              </a:rPr>
              <a:t> is the practice of assembling components of a structure in a factory or other manufacturing site, and transporting complete assemblies or sub-assemblies to the construction site where the structure is to be located.</a:t>
            </a:r>
          </a:p>
          <a:p>
            <a:pPr algn="just">
              <a:lnSpc>
                <a:spcPct val="80000"/>
              </a:lnSpc>
              <a:buFont typeface="Wingdings" pitchFamily="2" charset="2"/>
              <a:buChar char=""/>
            </a:pPr>
            <a:r>
              <a:rPr lang="en-US" altLang="zh-CN" sz="2600" dirty="0" smtClean="0">
                <a:solidFill>
                  <a:schemeClr val="tx1"/>
                </a:solidFill>
                <a:ea typeface="SimSun" pitchFamily="2" charset="-122"/>
              </a:rPr>
              <a:t> It is combination of good design with modern high performance components and quality controlled manufacturing procedures.</a:t>
            </a:r>
          </a:p>
          <a:p>
            <a:pPr algn="just">
              <a:lnSpc>
                <a:spcPct val="80000"/>
              </a:lnSpc>
              <a:buFont typeface="Wingdings" pitchFamily="2" charset="2"/>
              <a:buChar char=""/>
            </a:pPr>
            <a:r>
              <a:rPr lang="en-US" altLang="zh-CN" sz="2600" dirty="0" smtClean="0">
                <a:solidFill>
                  <a:schemeClr val="tx1"/>
                </a:solidFill>
                <a:ea typeface="SimSun" pitchFamily="2" charset="-122"/>
              </a:rPr>
              <a:t>This work is carried out in two stages, manufacturing of components in a place other than final location and their erection in position.</a:t>
            </a:r>
          </a:p>
          <a:p>
            <a:endParaRPr lang="en-US" dirty="0" smtClean="0"/>
          </a:p>
          <a:p>
            <a:endParaRPr lang="en-US" dirty="0"/>
          </a:p>
        </p:txBody>
      </p:sp>
    </p:spTree>
    <p:extLst>
      <p:ext uri="{BB962C8B-B14F-4D97-AF65-F5344CB8AC3E}">
        <p14:creationId xmlns:p14="http://schemas.microsoft.com/office/powerpoint/2010/main" xmlns="" val="410330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600" dirty="0" smtClean="0">
                <a:solidFill>
                  <a:schemeClr val="tx1"/>
                </a:solidFill>
              </a:rPr>
              <a:t>"</a:t>
            </a:r>
            <a:r>
              <a:rPr lang="en-US" sz="2600" b="1" dirty="0" smtClean="0">
                <a:solidFill>
                  <a:schemeClr val="tx1"/>
                </a:solidFill>
              </a:rPr>
              <a:t>Prefabricated building</a:t>
            </a:r>
            <a:r>
              <a:rPr lang="en-US" sz="2600" dirty="0" smtClean="0">
                <a:solidFill>
                  <a:schemeClr val="tx1"/>
                </a:solidFill>
              </a:rPr>
              <a:t> is a type of building that consists of several factory-built components or units that are assembled on-site to complete the unit. “Prefabricated”  are built in:</a:t>
            </a:r>
          </a:p>
          <a:p>
            <a:pPr algn="just">
              <a:buNone/>
            </a:pPr>
            <a:endParaRPr lang="es-ES" sz="2600" dirty="0" smtClean="0">
              <a:solidFill>
                <a:schemeClr val="tx1"/>
              </a:solidFill>
            </a:endParaRPr>
          </a:p>
          <a:p>
            <a:pPr lvl="1" algn="just">
              <a:buFont typeface="Wingdings" pitchFamily="2" charset="2"/>
              <a:buChar char="§"/>
            </a:pPr>
            <a:r>
              <a:rPr lang="en-US" sz="2600" dirty="0" smtClean="0">
                <a:solidFill>
                  <a:schemeClr val="tx1"/>
                </a:solidFill>
              </a:rPr>
              <a:t>Components (panels)</a:t>
            </a:r>
            <a:endParaRPr lang="es-ES" sz="2600" dirty="0" smtClean="0">
              <a:solidFill>
                <a:schemeClr val="tx1"/>
              </a:solidFill>
            </a:endParaRPr>
          </a:p>
          <a:p>
            <a:pPr lvl="1" algn="just">
              <a:buFont typeface="Wingdings" pitchFamily="2" charset="2"/>
              <a:buChar char="§"/>
            </a:pPr>
            <a:r>
              <a:rPr lang="en-US" sz="2600" dirty="0" smtClean="0">
                <a:solidFill>
                  <a:schemeClr val="tx1"/>
                </a:solidFill>
              </a:rPr>
              <a:t>Modules (modular homes)</a:t>
            </a:r>
            <a:endParaRPr lang="es-ES" sz="2600" dirty="0" smtClean="0">
              <a:solidFill>
                <a:schemeClr val="tx1"/>
              </a:solidFill>
            </a:endParaRPr>
          </a:p>
          <a:p>
            <a:pPr lvl="1" algn="just">
              <a:buFont typeface="Wingdings" pitchFamily="2" charset="2"/>
              <a:buChar char="§"/>
            </a:pPr>
            <a:r>
              <a:rPr lang="en-US" sz="2600" dirty="0" smtClean="0">
                <a:solidFill>
                  <a:schemeClr val="tx1"/>
                </a:solidFill>
              </a:rPr>
              <a:t>Transportable sections (manufactured homes)</a:t>
            </a:r>
            <a:endParaRPr lang="es-ES" sz="2600" dirty="0" smtClean="0">
              <a:solidFill>
                <a:schemeClr val="tx1"/>
              </a:solidFill>
            </a:endParaRPr>
          </a:p>
          <a:p>
            <a:pPr lvl="1" algn="just">
              <a:buFont typeface="Wingdings" pitchFamily="2" charset="2"/>
              <a:buChar char="§"/>
            </a:pPr>
            <a:r>
              <a:rPr lang="en-US" sz="2600" dirty="0" smtClean="0">
                <a:solidFill>
                  <a:schemeClr val="tx1"/>
                </a:solidFill>
              </a:rPr>
              <a:t>Mobile homes (houses on wheels)</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NEED FOR PREFABRICATION</a:t>
            </a:r>
            <a:endParaRPr lang="en-US" dirty="0"/>
          </a:p>
        </p:txBody>
      </p:sp>
      <p:sp>
        <p:nvSpPr>
          <p:cNvPr id="3" name="Content Placeholder 2"/>
          <p:cNvSpPr>
            <a:spLocks noGrp="1"/>
          </p:cNvSpPr>
          <p:nvPr>
            <p:ph idx="1"/>
          </p:nvPr>
        </p:nvSpPr>
        <p:spPr/>
        <p:txBody>
          <a:bodyPr>
            <a:normAutofit/>
          </a:bodyPr>
          <a:lstStyle/>
          <a:p>
            <a:r>
              <a:rPr lang="en-US" sz="2600" dirty="0" smtClean="0">
                <a:solidFill>
                  <a:schemeClr val="tx1"/>
                </a:solidFill>
              </a:rPr>
              <a:t>Speed</a:t>
            </a:r>
          </a:p>
          <a:p>
            <a:r>
              <a:rPr lang="en-US" sz="2600" dirty="0" smtClean="0">
                <a:solidFill>
                  <a:schemeClr val="tx1"/>
                </a:solidFill>
              </a:rPr>
              <a:t>Quality</a:t>
            </a:r>
          </a:p>
          <a:p>
            <a:r>
              <a:rPr lang="en-US" sz="2600" dirty="0" smtClean="0">
                <a:solidFill>
                  <a:schemeClr val="tx1"/>
                </a:solidFill>
              </a:rPr>
              <a:t>Safety</a:t>
            </a:r>
          </a:p>
          <a:p>
            <a:r>
              <a:rPr lang="en-US" sz="2600" dirty="0" smtClean="0">
                <a:solidFill>
                  <a:schemeClr val="tx1"/>
                </a:solidFill>
              </a:rPr>
              <a:t>Sustainability</a:t>
            </a:r>
          </a:p>
          <a:p>
            <a:r>
              <a:rPr lang="en-US" sz="2600" dirty="0" smtClean="0">
                <a:solidFill>
                  <a:schemeClr val="tx1"/>
                </a:solidFill>
              </a:rPr>
              <a:t>Cost</a:t>
            </a:r>
          </a:p>
          <a:p>
            <a:r>
              <a:rPr lang="en-US" sz="2600" dirty="0" smtClean="0">
                <a:solidFill>
                  <a:schemeClr val="tx1"/>
                </a:solidFill>
              </a:rPr>
              <a:t>Time for change</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a:t>
            </a:r>
            <a:endParaRPr lang="en-US" dirty="0"/>
          </a:p>
        </p:txBody>
      </p:sp>
      <p:sp>
        <p:nvSpPr>
          <p:cNvPr id="3" name="Content Placeholder 2"/>
          <p:cNvSpPr>
            <a:spLocks noGrp="1"/>
          </p:cNvSpPr>
          <p:nvPr>
            <p:ph idx="1"/>
          </p:nvPr>
        </p:nvSpPr>
        <p:spPr/>
        <p:txBody>
          <a:bodyPr>
            <a:normAutofit lnSpcReduction="10000"/>
          </a:bodyPr>
          <a:lstStyle/>
          <a:p>
            <a:pPr algn="just">
              <a:lnSpc>
                <a:spcPct val="90000"/>
              </a:lnSpc>
            </a:pPr>
            <a:r>
              <a:rPr lang="en-US" altLang="zh-CN" sz="2600" dirty="0" smtClean="0">
                <a:solidFill>
                  <a:schemeClr val="tx1"/>
                </a:solidFill>
                <a:ea typeface="SimSun" pitchFamily="2" charset="-122"/>
              </a:rPr>
              <a:t>Saving in cost, material, time &amp; manpower.</a:t>
            </a:r>
          </a:p>
          <a:p>
            <a:pPr algn="just">
              <a:lnSpc>
                <a:spcPct val="90000"/>
              </a:lnSpc>
            </a:pPr>
            <a:endParaRPr lang="en-US" altLang="zh-CN" sz="2600" dirty="0" smtClean="0">
              <a:solidFill>
                <a:schemeClr val="tx1"/>
              </a:solidFill>
              <a:ea typeface="SimSun" pitchFamily="2" charset="-122"/>
            </a:endParaRPr>
          </a:p>
          <a:p>
            <a:pPr algn="just">
              <a:lnSpc>
                <a:spcPct val="90000"/>
              </a:lnSpc>
            </a:pPr>
            <a:r>
              <a:rPr lang="en-US" altLang="zh-CN" sz="2600" dirty="0" smtClean="0">
                <a:solidFill>
                  <a:schemeClr val="tx1"/>
                </a:solidFill>
                <a:ea typeface="SimSun" pitchFamily="2" charset="-122"/>
              </a:rPr>
              <a:t>Shuttering and scaffolding is not necessary.</a:t>
            </a:r>
          </a:p>
          <a:p>
            <a:pPr algn="just">
              <a:lnSpc>
                <a:spcPct val="90000"/>
              </a:lnSpc>
            </a:pPr>
            <a:endParaRPr lang="en-US" altLang="zh-CN" sz="2600" dirty="0" smtClean="0">
              <a:solidFill>
                <a:schemeClr val="tx1"/>
              </a:solidFill>
              <a:ea typeface="SimSun" pitchFamily="2" charset="-122"/>
            </a:endParaRPr>
          </a:p>
          <a:p>
            <a:pPr algn="just">
              <a:lnSpc>
                <a:spcPct val="90000"/>
              </a:lnSpc>
            </a:pPr>
            <a:r>
              <a:rPr lang="en-US" altLang="zh-CN" sz="2600" dirty="0" smtClean="0">
                <a:solidFill>
                  <a:schemeClr val="tx1"/>
                </a:solidFill>
                <a:ea typeface="SimSun" pitchFamily="2" charset="-122"/>
              </a:rPr>
              <a:t>Installation of building services and finishes can be done immediately.</a:t>
            </a:r>
          </a:p>
          <a:p>
            <a:pPr algn="just">
              <a:lnSpc>
                <a:spcPct val="90000"/>
              </a:lnSpc>
            </a:pPr>
            <a:endParaRPr lang="en-US" altLang="zh-CN" sz="2600" dirty="0" smtClean="0">
              <a:solidFill>
                <a:schemeClr val="tx1"/>
              </a:solidFill>
              <a:ea typeface="SimSun" pitchFamily="2" charset="-122"/>
            </a:endParaRPr>
          </a:p>
          <a:p>
            <a:pPr algn="just">
              <a:lnSpc>
                <a:spcPct val="90000"/>
              </a:lnSpc>
            </a:pPr>
            <a:r>
              <a:rPr lang="en-US" altLang="zh-CN" sz="2600" dirty="0" smtClean="0">
                <a:solidFill>
                  <a:schemeClr val="tx1"/>
                </a:solidFill>
                <a:ea typeface="SimSun" pitchFamily="2" charset="-122"/>
              </a:rPr>
              <a:t>Independent of weather condition.</a:t>
            </a:r>
          </a:p>
          <a:p>
            <a:pPr algn="just">
              <a:lnSpc>
                <a:spcPct val="90000"/>
              </a:lnSpc>
            </a:pPr>
            <a:endParaRPr lang="en-US" altLang="zh-CN" sz="2600" dirty="0" smtClean="0">
              <a:solidFill>
                <a:schemeClr val="tx1"/>
              </a:solidFill>
              <a:ea typeface="SimSun" pitchFamily="2" charset="-122"/>
            </a:endParaRPr>
          </a:p>
          <a:p>
            <a:pPr algn="just">
              <a:lnSpc>
                <a:spcPct val="90000"/>
              </a:lnSpc>
            </a:pPr>
            <a:r>
              <a:rPr lang="en-US" altLang="zh-CN" sz="2600" dirty="0" smtClean="0">
                <a:solidFill>
                  <a:schemeClr val="tx1"/>
                </a:solidFill>
                <a:ea typeface="SimSun" pitchFamily="2" charset="-122"/>
              </a:rPr>
              <a:t>Components produced at close supervision in a controlled environment in factories .so quality is good</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3" name="Content Placeholder 2"/>
          <p:cNvSpPr>
            <a:spLocks noGrp="1"/>
          </p:cNvSpPr>
          <p:nvPr>
            <p:ph idx="1"/>
          </p:nvPr>
        </p:nvSpPr>
        <p:spPr/>
        <p:txBody>
          <a:bodyPr/>
          <a:lstStyle/>
          <a:p>
            <a:pPr algn="just"/>
            <a:r>
              <a:rPr lang="en-US" altLang="zh-CN" sz="2600" dirty="0" smtClean="0">
                <a:solidFill>
                  <a:schemeClr val="tx1"/>
                </a:solidFill>
                <a:ea typeface="SimSun" pitchFamily="2" charset="-122"/>
              </a:rPr>
              <a:t>Clean and dry work at site.</a:t>
            </a:r>
          </a:p>
          <a:p>
            <a:pPr algn="just"/>
            <a:endParaRPr lang="en-US" sz="2600" dirty="0" smtClean="0">
              <a:solidFill>
                <a:schemeClr val="tx1"/>
              </a:solidFill>
            </a:endParaRPr>
          </a:p>
          <a:p>
            <a:pPr algn="just"/>
            <a:r>
              <a:rPr lang="en-US" sz="2600" dirty="0" smtClean="0">
                <a:solidFill>
                  <a:schemeClr val="tx1"/>
                </a:solidFill>
              </a:rPr>
              <a:t> </a:t>
            </a:r>
            <a:r>
              <a:rPr lang="en-US" altLang="zh-CN" sz="2600" dirty="0" smtClean="0">
                <a:solidFill>
                  <a:schemeClr val="tx1"/>
                </a:solidFill>
                <a:ea typeface="SimSun" pitchFamily="2" charset="-122"/>
              </a:rPr>
              <a:t>Possibility of alterations and reuse</a:t>
            </a:r>
          </a:p>
          <a:p>
            <a:pPr algn="just"/>
            <a:endParaRPr lang="en-US" altLang="zh-CN" sz="2600" dirty="0" smtClean="0">
              <a:solidFill>
                <a:schemeClr val="tx1"/>
              </a:solidFill>
              <a:ea typeface="SimSun" pitchFamily="2" charset="-122"/>
            </a:endParaRPr>
          </a:p>
          <a:p>
            <a:pPr algn="just"/>
            <a:r>
              <a:rPr lang="en-US" altLang="zh-CN" sz="2600" dirty="0" smtClean="0">
                <a:solidFill>
                  <a:schemeClr val="tx1"/>
                </a:solidFill>
                <a:ea typeface="SimSun" pitchFamily="2" charset="-122"/>
              </a:rPr>
              <a:t>Correct shape and dimensions and sharp edges are maintained.</a:t>
            </a:r>
          </a:p>
          <a:p>
            <a:pPr algn="just"/>
            <a:endParaRPr lang="en-US" altLang="zh-CN" sz="2600" dirty="0" smtClean="0">
              <a:solidFill>
                <a:schemeClr val="tx1"/>
              </a:solidFill>
              <a:ea typeface="SimSun" pitchFamily="2" charset="-122"/>
            </a:endParaRPr>
          </a:p>
          <a:p>
            <a:pPr algn="just"/>
            <a:r>
              <a:rPr lang="en-US" altLang="zh-CN" sz="2600" dirty="0" smtClean="0">
                <a:solidFill>
                  <a:schemeClr val="tx1"/>
                </a:solidFill>
                <a:ea typeface="SimSun" pitchFamily="2" charset="-122"/>
              </a:rPr>
              <a:t>Very thin sections can be entirely precast with precision.</a:t>
            </a:r>
            <a:endParaRPr lang="en-US" sz="2600" dirty="0" smtClean="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altLang="zh-CN" dirty="0" smtClean="0">
                <a:solidFill>
                  <a:schemeClr val="tx1"/>
                </a:solidFill>
                <a:ea typeface="SimSun" pitchFamily="2" charset="-122"/>
              </a:rPr>
              <a:t>Handling and transportation may cause breakages of members during the transit and extra provision is to be made.</a:t>
            </a:r>
          </a:p>
          <a:p>
            <a:pPr algn="just"/>
            <a:endParaRPr lang="en-US" altLang="zh-CN" dirty="0" smtClean="0">
              <a:solidFill>
                <a:schemeClr val="tx1"/>
              </a:solidFill>
              <a:ea typeface="SimSun" pitchFamily="2" charset="-122"/>
            </a:endParaRPr>
          </a:p>
          <a:p>
            <a:pPr algn="just"/>
            <a:r>
              <a:rPr lang="en-US" altLang="zh-CN" dirty="0" smtClean="0">
                <a:solidFill>
                  <a:schemeClr val="tx1"/>
                </a:solidFill>
                <a:ea typeface="SimSun" pitchFamily="2" charset="-122"/>
              </a:rPr>
              <a:t>Difficulty in connecting precast units so as to produce same effect as monolithic. This leads to non-monolithic construction.</a:t>
            </a:r>
          </a:p>
          <a:p>
            <a:pPr algn="just"/>
            <a:endParaRPr lang="en-US" altLang="zh-CN" dirty="0" smtClean="0">
              <a:solidFill>
                <a:schemeClr val="tx1"/>
              </a:solidFill>
              <a:ea typeface="SimSun" pitchFamily="2" charset="-122"/>
            </a:endParaRPr>
          </a:p>
          <a:p>
            <a:pPr algn="just"/>
            <a:r>
              <a:rPr lang="en-US" altLang="zh-CN" dirty="0" smtClean="0">
                <a:solidFill>
                  <a:schemeClr val="tx1"/>
                </a:solidFill>
                <a:ea typeface="SimSun" pitchFamily="2" charset="-122"/>
              </a:rPr>
              <a:t>They are to be exactly placed in position, otherwise the loads coming on them are likely to get changed and the member may be affected.</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3" name="Content Placeholder 2"/>
          <p:cNvSpPr>
            <a:spLocks noGrp="1"/>
          </p:cNvSpPr>
          <p:nvPr>
            <p:ph idx="1"/>
          </p:nvPr>
        </p:nvSpPr>
        <p:spPr/>
        <p:txBody>
          <a:bodyPr>
            <a:normAutofit/>
          </a:bodyPr>
          <a:lstStyle/>
          <a:p>
            <a:pPr algn="just"/>
            <a:r>
              <a:rPr lang="en-US" altLang="zh-CN" sz="2600" dirty="0" smtClean="0">
                <a:solidFill>
                  <a:schemeClr val="tx1"/>
                </a:solidFill>
                <a:ea typeface="SimSun" pitchFamily="2" charset="-122"/>
              </a:rPr>
              <a:t>High transport cost</a:t>
            </a:r>
          </a:p>
          <a:p>
            <a:pPr algn="just"/>
            <a:endParaRPr lang="en-US" altLang="zh-CN" sz="2600" dirty="0" smtClean="0">
              <a:solidFill>
                <a:schemeClr val="tx1"/>
              </a:solidFill>
              <a:ea typeface="SimSun" pitchFamily="2" charset="-122"/>
            </a:endParaRPr>
          </a:p>
          <a:p>
            <a:pPr algn="just"/>
            <a:r>
              <a:rPr lang="en-US" altLang="zh-CN" sz="2600" dirty="0" smtClean="0">
                <a:solidFill>
                  <a:schemeClr val="tx1"/>
                </a:solidFill>
                <a:ea typeface="SimSun" pitchFamily="2" charset="-122"/>
              </a:rPr>
              <a:t>Need of erection equipment</a:t>
            </a:r>
          </a:p>
          <a:p>
            <a:pPr algn="just">
              <a:buNone/>
            </a:pPr>
            <a:r>
              <a:rPr lang="en-US" altLang="zh-CN" sz="2600" dirty="0" smtClean="0">
                <a:solidFill>
                  <a:schemeClr val="tx1"/>
                </a:solidFill>
                <a:ea typeface="SimSun" pitchFamily="2" charset="-122"/>
              </a:rPr>
              <a:t> </a:t>
            </a:r>
          </a:p>
          <a:p>
            <a:pPr algn="just"/>
            <a:r>
              <a:rPr lang="en-US" altLang="zh-CN" sz="2600" dirty="0" smtClean="0">
                <a:solidFill>
                  <a:schemeClr val="tx1"/>
                </a:solidFill>
                <a:ea typeface="SimSun" pitchFamily="2" charset="-122"/>
              </a:rPr>
              <a:t>Skilled </a:t>
            </a:r>
            <a:r>
              <a:rPr lang="en-US" altLang="zh-CN" sz="2600" dirty="0" err="1" smtClean="0">
                <a:solidFill>
                  <a:schemeClr val="tx1"/>
                </a:solidFill>
                <a:ea typeface="SimSun" pitchFamily="2" charset="-122"/>
              </a:rPr>
              <a:t>labour</a:t>
            </a:r>
            <a:r>
              <a:rPr lang="en-US" altLang="zh-CN" sz="2600" dirty="0" smtClean="0">
                <a:solidFill>
                  <a:schemeClr val="tx1"/>
                </a:solidFill>
                <a:ea typeface="SimSun" pitchFamily="2" charset="-122"/>
              </a:rPr>
              <a:t> and supervision is required.</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PRINCIPLES OF PREFABRICATION</a:t>
            </a:r>
            <a:endParaRPr lang="en-US" dirty="0"/>
          </a:p>
        </p:txBody>
      </p:sp>
      <p:sp>
        <p:nvSpPr>
          <p:cNvPr id="3" name="Content Placeholder 2"/>
          <p:cNvSpPr>
            <a:spLocks noGrp="1"/>
          </p:cNvSpPr>
          <p:nvPr>
            <p:ph idx="1"/>
          </p:nvPr>
        </p:nvSpPr>
        <p:spPr/>
        <p:txBody>
          <a:bodyPr>
            <a:normAutofit/>
          </a:bodyPr>
          <a:lstStyle/>
          <a:p>
            <a:r>
              <a:rPr lang="en-US" sz="2600" dirty="0" smtClean="0">
                <a:solidFill>
                  <a:schemeClr val="tx1"/>
                </a:solidFill>
              </a:rPr>
              <a:t>The prefabrication will be done in two stages.</a:t>
            </a:r>
          </a:p>
          <a:p>
            <a:pPr>
              <a:buNone/>
            </a:pPr>
            <a:r>
              <a:rPr lang="en-US" sz="2600" dirty="0" smtClean="0">
                <a:solidFill>
                  <a:schemeClr val="tx1"/>
                </a:solidFill>
              </a:rPr>
              <a:t>	1)Manufacturing at factory condition.</a:t>
            </a:r>
          </a:p>
          <a:p>
            <a:pPr>
              <a:buNone/>
            </a:pPr>
            <a:r>
              <a:rPr lang="en-US" sz="2600" dirty="0" smtClean="0">
                <a:solidFill>
                  <a:schemeClr val="tx1"/>
                </a:solidFill>
              </a:rPr>
              <a:t>	2)Erection of components at required location.</a:t>
            </a:r>
          </a:p>
          <a:p>
            <a:r>
              <a:rPr lang="en-US" sz="2600" dirty="0" smtClean="0">
                <a:solidFill>
                  <a:schemeClr val="tx1"/>
                </a:solidFill>
              </a:rPr>
              <a:t>This requires certain stage of preparation. They are</a:t>
            </a:r>
          </a:p>
          <a:p>
            <a:pPr>
              <a:buNone/>
            </a:pPr>
            <a:r>
              <a:rPr lang="en-US" sz="2600" dirty="0" smtClean="0">
                <a:solidFill>
                  <a:schemeClr val="tx1"/>
                </a:solidFill>
              </a:rPr>
              <a:t>		</a:t>
            </a:r>
            <a:r>
              <a:rPr lang="en-US" sz="2600" dirty="0" err="1" smtClean="0">
                <a:solidFill>
                  <a:schemeClr val="tx1"/>
                </a:solidFill>
              </a:rPr>
              <a:t>i</a:t>
            </a:r>
            <a:r>
              <a:rPr lang="en-US" sz="2600" dirty="0" smtClean="0">
                <a:solidFill>
                  <a:schemeClr val="tx1"/>
                </a:solidFill>
              </a:rPr>
              <a:t>)Casting</a:t>
            </a:r>
          </a:p>
          <a:p>
            <a:pPr>
              <a:buNone/>
            </a:pPr>
            <a:r>
              <a:rPr lang="en-US" sz="2600" dirty="0" smtClean="0">
                <a:solidFill>
                  <a:schemeClr val="tx1"/>
                </a:solidFill>
              </a:rPr>
              <a:t>		ii)Curing</a:t>
            </a:r>
          </a:p>
          <a:p>
            <a:pPr>
              <a:buNone/>
            </a:pPr>
            <a:r>
              <a:rPr lang="en-US" sz="2600" dirty="0" smtClean="0">
                <a:solidFill>
                  <a:schemeClr val="tx1"/>
                </a:solidFill>
              </a:rPr>
              <a:t>		iii)Transportation and erection.</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Contd..</a:t>
            </a:r>
            <a:endParaRPr lang="en-US" dirty="0"/>
          </a:p>
        </p:txBody>
      </p:sp>
      <p:sp>
        <p:nvSpPr>
          <p:cNvPr id="3" name="Content Placeholder 2"/>
          <p:cNvSpPr>
            <a:spLocks noGrp="1"/>
          </p:cNvSpPr>
          <p:nvPr>
            <p:ph idx="1"/>
          </p:nvPr>
        </p:nvSpPr>
        <p:spPr/>
        <p:txBody>
          <a:bodyPr/>
          <a:lstStyle/>
          <a:p>
            <a:pPr algn="just"/>
            <a:r>
              <a:rPr lang="en-US" altLang="zh-CN" b="1" u="sng" dirty="0" smtClean="0">
                <a:solidFill>
                  <a:schemeClr val="tx1"/>
                </a:solidFill>
                <a:ea typeface="SimSun" pitchFamily="2" charset="-122"/>
              </a:rPr>
              <a:t>Casting:</a:t>
            </a:r>
            <a:r>
              <a:rPr lang="en-US" altLang="zh-CN" dirty="0" smtClean="0">
                <a:solidFill>
                  <a:schemeClr val="tx1"/>
                </a:solidFill>
                <a:ea typeface="SimSun" pitchFamily="2" charset="-122"/>
              </a:rPr>
              <a:t> - Precast components are casted with controlled cement concrete in moulds of required shape and sizes. The vibrator is used to vibrate concrete and this removes any honeycombing inside the components.</a:t>
            </a:r>
          </a:p>
          <a:p>
            <a:pPr algn="just"/>
            <a:r>
              <a:rPr lang="en-US" altLang="zh-CN" b="1" u="sng" dirty="0" smtClean="0">
                <a:solidFill>
                  <a:schemeClr val="tx1"/>
                </a:solidFill>
                <a:ea typeface="SimSun" pitchFamily="2" charset="-122"/>
              </a:rPr>
              <a:t>Curing:</a:t>
            </a:r>
            <a:r>
              <a:rPr lang="en-US" altLang="zh-CN" dirty="0" smtClean="0">
                <a:solidFill>
                  <a:schemeClr val="tx1"/>
                </a:solidFill>
                <a:ea typeface="SimSun" pitchFamily="2" charset="-122"/>
              </a:rPr>
              <a:t> - After 24 hours of casting, the casted components are released from the mould and transported to curing tanks. Certain special components like railway sleepers where high strength is required are steam cured.</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3" name="Content Placeholder 2"/>
          <p:cNvSpPr>
            <a:spLocks noGrp="1"/>
          </p:cNvSpPr>
          <p:nvPr>
            <p:ph idx="1"/>
          </p:nvPr>
        </p:nvSpPr>
        <p:spPr/>
        <p:txBody>
          <a:bodyPr/>
          <a:lstStyle/>
          <a:p>
            <a:pPr algn="just"/>
            <a:r>
              <a:rPr lang="en-US" altLang="zh-CN" b="1" u="sng" dirty="0" smtClean="0">
                <a:solidFill>
                  <a:schemeClr val="tx1"/>
                </a:solidFill>
                <a:ea typeface="SimSun" pitchFamily="2" charset="-122"/>
              </a:rPr>
              <a:t>Transportation and erection: </a:t>
            </a:r>
            <a:r>
              <a:rPr lang="en-US" altLang="zh-CN" dirty="0" smtClean="0">
                <a:solidFill>
                  <a:schemeClr val="tx1"/>
                </a:solidFill>
                <a:ea typeface="SimSun" pitchFamily="2" charset="-122"/>
              </a:rPr>
              <a:t>- After complete curing is done the components are transported to the site with heavy trucks and erection will be done using cranes with skilled labor force.  </a:t>
            </a:r>
            <a:endParaRPr lang="en-US" sz="3200" dirty="0" smtClean="0">
              <a:solidFill>
                <a:schemeClr val="tx1"/>
              </a:solidFill>
            </a:endParaRPr>
          </a:p>
          <a:p>
            <a:pPr algn="just">
              <a:buNone/>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Casting</a:t>
            </a:r>
            <a:endParaRPr lang="en-US" dirty="0"/>
          </a:p>
        </p:txBody>
      </p:sp>
      <p:pic>
        <p:nvPicPr>
          <p:cNvPr id="4" name="Content Placeholder 3" descr="2c"/>
          <p:cNvPicPr>
            <a:picLocks noGrp="1" noChangeAspect="1" noChangeArrowheads="1"/>
          </p:cNvPicPr>
          <p:nvPr>
            <p:ph idx="1"/>
          </p:nvPr>
        </p:nvPicPr>
        <p:blipFill>
          <a:blip r:embed="rId2" cstate="print"/>
          <a:srcRect/>
          <a:stretch>
            <a:fillRect/>
          </a:stretch>
        </p:blipFill>
        <p:spPr bwMode="auto">
          <a:xfrm>
            <a:off x="1059785" y="1390368"/>
            <a:ext cx="7635250" cy="5245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Curing</a:t>
            </a:r>
            <a:endParaRPr lang="en-US" dirty="0"/>
          </a:p>
        </p:txBody>
      </p:sp>
      <p:pic>
        <p:nvPicPr>
          <p:cNvPr id="4" name="Picture 4" descr="1"/>
          <p:cNvPicPr>
            <a:picLocks noGrp="1" noChangeAspect="1" noChangeArrowheads="1"/>
          </p:cNvPicPr>
          <p:nvPr>
            <p:ph idx="1"/>
          </p:nvPr>
        </p:nvPicPr>
        <p:blipFill>
          <a:blip r:embed="rId2" cstate="print"/>
          <a:srcRect/>
          <a:stretch>
            <a:fillRect/>
          </a:stretch>
        </p:blipFill>
        <p:spPr bwMode="auto">
          <a:xfrm>
            <a:off x="1212488" y="1291131"/>
            <a:ext cx="7329842" cy="52609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Transportation and Erection</a:t>
            </a:r>
            <a:endParaRPr lang="en-US" dirty="0"/>
          </a:p>
        </p:txBody>
      </p:sp>
      <p:pic>
        <p:nvPicPr>
          <p:cNvPr id="4" name="Picture 4" descr="pre beam"/>
          <p:cNvPicPr>
            <a:picLocks noGrp="1" noChangeAspect="1" noChangeArrowheads="1"/>
          </p:cNvPicPr>
          <p:nvPr>
            <p:ph idx="1"/>
          </p:nvPr>
        </p:nvPicPr>
        <p:blipFill>
          <a:blip r:embed="rId2" cstate="print"/>
          <a:srcRect/>
          <a:stretch>
            <a:fillRect/>
          </a:stretch>
        </p:blipFill>
        <p:spPr bwMode="auto">
          <a:xfrm>
            <a:off x="448965" y="1443835"/>
            <a:ext cx="8270766" cy="5191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MATERIALS</a:t>
            </a:r>
            <a:endParaRPr lang="en-US" dirty="0"/>
          </a:p>
        </p:txBody>
      </p:sp>
      <p:sp>
        <p:nvSpPr>
          <p:cNvPr id="3" name="Content Placeholder 2"/>
          <p:cNvSpPr>
            <a:spLocks noGrp="1"/>
          </p:cNvSpPr>
          <p:nvPr>
            <p:ph idx="1"/>
          </p:nvPr>
        </p:nvSpPr>
        <p:spPr/>
        <p:txBody>
          <a:bodyPr>
            <a:normAutofit/>
          </a:bodyPr>
          <a:lstStyle/>
          <a:p>
            <a:pPr algn="just"/>
            <a:r>
              <a:rPr lang="en-US" sz="2600" dirty="0" smtClean="0">
                <a:solidFill>
                  <a:schemeClr val="tx1"/>
                </a:solidFill>
              </a:rPr>
              <a:t>Structural Insulated Panels (SIPs)</a:t>
            </a:r>
          </a:p>
          <a:p>
            <a:pPr algn="just"/>
            <a:r>
              <a:rPr lang="en-US" sz="2600" dirty="0" smtClean="0">
                <a:solidFill>
                  <a:schemeClr val="tx1"/>
                </a:solidFill>
              </a:rPr>
              <a:t>Insulating Concrete Forms (ICFs)</a:t>
            </a:r>
          </a:p>
          <a:p>
            <a:pPr algn="just"/>
            <a:r>
              <a:rPr lang="en-US" sz="2600" dirty="0" smtClean="0">
                <a:solidFill>
                  <a:schemeClr val="tx1"/>
                </a:solidFill>
              </a:rPr>
              <a:t>Prefab foundation system</a:t>
            </a:r>
          </a:p>
          <a:p>
            <a:pPr algn="just"/>
            <a:r>
              <a:rPr lang="en-US" sz="2600" dirty="0" smtClean="0">
                <a:solidFill>
                  <a:schemeClr val="tx1"/>
                </a:solidFill>
              </a:rPr>
              <a:t>Steel framing</a:t>
            </a:r>
          </a:p>
          <a:p>
            <a:pPr algn="just"/>
            <a:r>
              <a:rPr lang="en-US" sz="2600" dirty="0" smtClean="0">
                <a:solidFill>
                  <a:schemeClr val="tx1"/>
                </a:solidFill>
              </a:rPr>
              <a:t>Concrete framing</a:t>
            </a:r>
          </a:p>
          <a:p>
            <a:pPr algn="just"/>
            <a:r>
              <a:rPr lang="en-US" sz="2600" dirty="0" smtClean="0">
                <a:solidFill>
                  <a:schemeClr val="tx1"/>
                </a:solidFill>
              </a:rPr>
              <a:t>Large modular system</a:t>
            </a:r>
          </a:p>
          <a:p>
            <a:pPr algn="just"/>
            <a:endParaRPr lang="en-US" sz="2600"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a:xfrm>
            <a:off x="754374" y="1443834"/>
            <a:ext cx="7482545" cy="5039265"/>
          </a:xfrm>
        </p:spPr>
        <p:txBody>
          <a:bodyPr>
            <a:normAutofit fontScale="92500" lnSpcReduction="10000"/>
          </a:bodyPr>
          <a:lstStyle/>
          <a:p>
            <a:pPr>
              <a:buNone/>
            </a:pPr>
            <a:r>
              <a:rPr lang="en-US" sz="2600" b="1" u="sng" dirty="0" smtClean="0">
                <a:solidFill>
                  <a:schemeClr val="tx1"/>
                </a:solidFill>
              </a:rPr>
              <a:t>Structural Insulated Panels (SIPs)</a:t>
            </a:r>
          </a:p>
          <a:p>
            <a:pPr algn="just"/>
            <a:r>
              <a:rPr lang="en-US" sz="2600" dirty="0" smtClean="0">
                <a:solidFill>
                  <a:schemeClr val="tx1"/>
                </a:solidFill>
              </a:rPr>
              <a:t>Structural insulated panels (SIPs) are a high performance building system for residential and light commercial construction. </a:t>
            </a:r>
          </a:p>
          <a:p>
            <a:pPr algn="just"/>
            <a:r>
              <a:rPr lang="en-US" sz="2600" dirty="0" smtClean="0">
                <a:solidFill>
                  <a:schemeClr val="tx1"/>
                </a:solidFill>
              </a:rPr>
              <a:t>The panels consist of an insulating foam core sandwiched between two structural facings, typically oriented strand board (OSB).  </a:t>
            </a:r>
          </a:p>
          <a:p>
            <a:pPr algn="just"/>
            <a:r>
              <a:rPr lang="en-US" sz="2600" dirty="0" smtClean="0">
                <a:solidFill>
                  <a:schemeClr val="tx1"/>
                </a:solidFill>
              </a:rPr>
              <a:t>SIPs are manufactured under factory controlled conditions and can be fabricated to fit nearly any building design. </a:t>
            </a:r>
          </a:p>
          <a:p>
            <a:pPr algn="just"/>
            <a:r>
              <a:rPr lang="en-US" sz="2600" dirty="0" smtClean="0">
                <a:solidFill>
                  <a:schemeClr val="tx1"/>
                </a:solidFill>
              </a:rPr>
              <a:t>The result is a building system that is extremely strong, energy efficient and cost effective. Building with SIPs will save you time, money and labor.</a:t>
            </a:r>
          </a:p>
          <a:p>
            <a:pPr algn="just">
              <a:buNone/>
            </a:pPr>
            <a:endParaRPr lang="en-US" sz="2600"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1026" name="Picture 2" descr="D:\Madhan\PREFABRICATED\Images\sip2.jpeg"/>
          <p:cNvPicPr>
            <a:picLocks noGrp="1" noChangeAspect="1" noChangeArrowheads="1"/>
          </p:cNvPicPr>
          <p:nvPr>
            <p:ph idx="1"/>
          </p:nvPr>
        </p:nvPicPr>
        <p:blipFill>
          <a:blip r:embed="rId2" cstate="print"/>
          <a:srcRect/>
          <a:stretch>
            <a:fillRect/>
          </a:stretch>
        </p:blipFill>
        <p:spPr bwMode="auto">
          <a:xfrm>
            <a:off x="1212490" y="1749245"/>
            <a:ext cx="6871725" cy="452284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2050" name="Picture 2" descr="D:\Madhan\PREFABRICATED\Images\SIP.jpeg"/>
          <p:cNvPicPr>
            <a:picLocks noGrp="1" noChangeAspect="1" noChangeArrowheads="1"/>
          </p:cNvPicPr>
          <p:nvPr>
            <p:ph idx="1"/>
          </p:nvPr>
        </p:nvPicPr>
        <p:blipFill>
          <a:blip r:embed="rId2" cstate="print"/>
          <a:srcRect/>
          <a:stretch>
            <a:fillRect/>
          </a:stretch>
        </p:blipFill>
        <p:spPr bwMode="auto">
          <a:xfrm>
            <a:off x="754375" y="1417875"/>
            <a:ext cx="7787955" cy="521793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a:bodyPr>
          <a:lstStyle/>
          <a:p>
            <a:pPr>
              <a:buNone/>
            </a:pPr>
            <a:r>
              <a:rPr lang="en-US" sz="2600" b="1" u="sng" dirty="0" smtClean="0">
                <a:solidFill>
                  <a:schemeClr val="tx1"/>
                </a:solidFill>
              </a:rPr>
              <a:t>Insulating Concrete Forms (ICFs)</a:t>
            </a:r>
          </a:p>
          <a:p>
            <a:pPr algn="just"/>
            <a:r>
              <a:rPr lang="en-US" sz="2400" dirty="0" smtClean="0">
                <a:solidFill>
                  <a:schemeClr val="tx1"/>
                </a:solidFill>
              </a:rPr>
              <a:t>Insulating concrete forms (ICE) are a prefab construction material consisting of hollow EPS (Extended Polystyrene) foam blocks that are stacked and glued together on-site , creating the form that is filled with reinforcing bars and concrete.</a:t>
            </a:r>
            <a:endParaRPr lang="en-US" sz="26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3074" name="Picture 2" descr="D:\Madhan\PREFABRICATED\Images\icf-diagram.jpg"/>
          <p:cNvPicPr>
            <a:picLocks noGrp="1" noChangeAspect="1" noChangeArrowheads="1"/>
          </p:cNvPicPr>
          <p:nvPr>
            <p:ph idx="1"/>
          </p:nvPr>
        </p:nvPicPr>
        <p:blipFill>
          <a:blip r:embed="rId2" cstate="print"/>
          <a:srcRect/>
          <a:stretch>
            <a:fillRect/>
          </a:stretch>
        </p:blipFill>
        <p:spPr bwMode="auto">
          <a:xfrm>
            <a:off x="1212489" y="1291130"/>
            <a:ext cx="7177135" cy="522136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4098" name="Picture 2" descr="D:\Madhan\PREFABRICATED\Images\ICF1.png"/>
          <p:cNvPicPr>
            <a:picLocks noGrp="1" noChangeAspect="1" noChangeArrowheads="1"/>
          </p:cNvPicPr>
          <p:nvPr>
            <p:ph idx="1"/>
          </p:nvPr>
        </p:nvPicPr>
        <p:blipFill>
          <a:blip r:embed="rId2" cstate="print"/>
          <a:srcRect/>
          <a:stretch>
            <a:fillRect/>
          </a:stretch>
        </p:blipFill>
        <p:spPr bwMode="auto">
          <a:xfrm>
            <a:off x="143555" y="1335603"/>
            <a:ext cx="8856890" cy="514749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Prefab Foundation</a:t>
            </a:r>
            <a:endParaRPr lang="en-US" dirty="0"/>
          </a:p>
        </p:txBody>
      </p:sp>
      <p:pic>
        <p:nvPicPr>
          <p:cNvPr id="5122" name="Picture 2" descr="D:\Madhan\PREFABRICATED\Images\Precast-Foundation.png"/>
          <p:cNvPicPr>
            <a:picLocks noGrp="1" noChangeAspect="1" noChangeArrowheads="1"/>
          </p:cNvPicPr>
          <p:nvPr>
            <p:ph idx="1"/>
          </p:nvPr>
        </p:nvPicPr>
        <p:blipFill>
          <a:blip r:embed="rId2" cstate="print"/>
          <a:srcRect/>
          <a:stretch>
            <a:fillRect/>
          </a:stretch>
        </p:blipFill>
        <p:spPr bwMode="auto">
          <a:xfrm>
            <a:off x="1670605" y="1291129"/>
            <a:ext cx="6260905" cy="515563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Steel Frames</a:t>
            </a:r>
            <a:endParaRPr lang="en-US" dirty="0"/>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Prefabricating all of the structural steel and metal components of the building in the factory eliminates the materials waste common in traditional construction, saving materials cost and also being more environmentally friendly.  (Any excess materials waste at the factory is 100% recyclable steel.)</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6146" name="Picture 2" descr="D:\Madhan\PREFABRICATED\Images\clear-span-building-04-495.jpg"/>
          <p:cNvPicPr>
            <a:picLocks noGrp="1" noChangeAspect="1" noChangeArrowheads="1"/>
          </p:cNvPicPr>
          <p:nvPr>
            <p:ph idx="1"/>
          </p:nvPr>
        </p:nvPicPr>
        <p:blipFill>
          <a:blip r:embed="rId2" cstate="print"/>
          <a:srcRect/>
          <a:stretch>
            <a:fillRect/>
          </a:stretch>
        </p:blipFill>
        <p:spPr bwMode="auto">
          <a:xfrm>
            <a:off x="1212490" y="1138425"/>
            <a:ext cx="7024430" cy="546344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0860406-567A-41CD-9C87-9A769588CF3E}" type="slidenum">
              <a:rPr lang="en-US" smtClean="0"/>
              <a:pPr>
                <a:defRPr/>
              </a:pPr>
              <a:t>25</a:t>
            </a:fld>
            <a:endParaRPr lang="en-US"/>
          </a:p>
        </p:txBody>
      </p:sp>
      <p:pic>
        <p:nvPicPr>
          <p:cNvPr id="1027" name="Picture 3" descr="D:\DOCUMENTS\Seminar\Short Listed\prefabricated structures\Prefabricated_house_construction (1).gif"/>
          <p:cNvPicPr>
            <a:picLocks noChangeAspect="1" noChangeArrowheads="1" noCrop="1"/>
          </p:cNvPicPr>
          <p:nvPr/>
        </p:nvPicPr>
        <p:blipFill>
          <a:blip r:embed="rId2" cstate="print"/>
          <a:srcRect/>
          <a:stretch>
            <a:fillRect/>
          </a:stretch>
        </p:blipFill>
        <p:spPr bwMode="auto">
          <a:xfrm>
            <a:off x="1066800" y="1149100"/>
            <a:ext cx="7086600" cy="533400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MODULAR COORDINATION</a:t>
            </a:r>
            <a:endParaRPr lang="en-US" sz="3200" dirty="0"/>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Modular coordination is a concept of coordination of dimension and space, in which buildings and components are dimensioned and positioned in a term of a basic unit or module, known as ‘1M’ which is equivalent to 100 mm.</a:t>
            </a:r>
          </a:p>
          <a:p>
            <a:pPr algn="just"/>
            <a:r>
              <a:rPr lang="en-US" sz="2400" dirty="0" smtClean="0">
                <a:solidFill>
                  <a:schemeClr val="tx1"/>
                </a:solidFill>
              </a:rPr>
              <a:t>It is internationally accepted by the International Organization for Standardization (ISO) and many other countries.</a:t>
            </a:r>
          </a:p>
          <a:p>
            <a:pPr algn="just"/>
            <a:r>
              <a:rPr lang="en-US" sz="2400" dirty="0" smtClean="0">
                <a:solidFill>
                  <a:schemeClr val="tx1"/>
                </a:solidFill>
              </a:rPr>
              <a:t>The principle objective of modular coordination is to improve productivity in the building industry through industrialization.</a:t>
            </a:r>
            <a:endParaRPr lang="en-US" sz="2600"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Establishment of Modular Coordination</a:t>
            </a:r>
            <a:endParaRPr lang="en-US" dirty="0"/>
          </a:p>
        </p:txBody>
      </p:sp>
      <p:sp>
        <p:nvSpPr>
          <p:cNvPr id="3" name="Content Placeholder 2"/>
          <p:cNvSpPr>
            <a:spLocks noGrp="1"/>
          </p:cNvSpPr>
          <p:nvPr>
            <p:ph idx="1"/>
          </p:nvPr>
        </p:nvSpPr>
        <p:spPr>
          <a:xfrm>
            <a:off x="754374" y="1443834"/>
            <a:ext cx="7482545" cy="5039265"/>
          </a:xfrm>
        </p:spPr>
        <p:txBody>
          <a:bodyPr>
            <a:normAutofit/>
          </a:bodyPr>
          <a:lstStyle/>
          <a:p>
            <a:pPr algn="just"/>
            <a:r>
              <a:rPr lang="en-US" sz="2400" dirty="0" smtClean="0">
                <a:solidFill>
                  <a:schemeClr val="tx1"/>
                </a:solidFill>
              </a:rPr>
              <a:t>In 1936, Albert </a:t>
            </a:r>
            <a:r>
              <a:rPr lang="en-US" sz="2400" dirty="0" err="1" smtClean="0">
                <a:solidFill>
                  <a:schemeClr val="tx1"/>
                </a:solidFill>
              </a:rPr>
              <a:t>Farnell</a:t>
            </a:r>
            <a:r>
              <a:rPr lang="en-US" sz="2400" dirty="0" smtClean="0">
                <a:solidFill>
                  <a:schemeClr val="tx1"/>
                </a:solidFill>
              </a:rPr>
              <a:t> </a:t>
            </a:r>
            <a:r>
              <a:rPr lang="en-US" sz="2400" dirty="0" err="1" smtClean="0">
                <a:solidFill>
                  <a:schemeClr val="tx1"/>
                </a:solidFill>
              </a:rPr>
              <a:t>Bernis</a:t>
            </a:r>
            <a:r>
              <a:rPr lang="en-US" sz="2400" dirty="0" smtClean="0">
                <a:solidFill>
                  <a:schemeClr val="tx1"/>
                </a:solidFill>
              </a:rPr>
              <a:t> proposed a module for mass-produced building with size of 4 inches during world war II.</a:t>
            </a:r>
          </a:p>
          <a:p>
            <a:pPr algn="just"/>
            <a:r>
              <a:rPr lang="en-US" sz="2400" dirty="0" smtClean="0">
                <a:solidFill>
                  <a:schemeClr val="tx1"/>
                </a:solidFill>
              </a:rPr>
              <a:t>In 1953, “ European Productivity Agency – E.P.A. ” launch a systematic study of modular coordination and the general agreement reached in 1955 with the Munich Convention, called for the adoption of a module with base M = 10cm, as common denomination for correlating the dimensions of all elements involved in architecture and building.</a:t>
            </a:r>
          </a:p>
          <a:p>
            <a:pPr algn="just"/>
            <a:r>
              <a:rPr lang="en-US" sz="2400" dirty="0" smtClean="0">
                <a:solidFill>
                  <a:schemeClr val="tx1"/>
                </a:solidFill>
              </a:rPr>
              <a:t>In 1972, Malaysia adopted metric system of measure and only in April 1986, modular co-ordination was introduced in building industry in Malaysia.</a:t>
            </a:r>
            <a:endParaRPr lang="en-US" sz="2600" dirty="0">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a:t>
            </a:r>
            <a:endParaRPr lang="en-US" dirty="0"/>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Modular coordination make single component in to larger combinations</a:t>
            </a:r>
          </a:p>
          <a:p>
            <a:pPr algn="just"/>
            <a:r>
              <a:rPr lang="en-US" sz="2400" dirty="0" smtClean="0">
                <a:solidFill>
                  <a:schemeClr val="tx1"/>
                </a:solidFill>
              </a:rPr>
              <a:t>Cutting wastages are minimum in the components.</a:t>
            </a:r>
          </a:p>
          <a:p>
            <a:pPr algn="just"/>
            <a:r>
              <a:rPr lang="en-US" sz="2400" dirty="0" smtClean="0">
                <a:solidFill>
                  <a:schemeClr val="tx1"/>
                </a:solidFill>
              </a:rPr>
              <a:t>Base for standardization of mass production of components.</a:t>
            </a:r>
            <a:endParaRPr lang="en-US" sz="2400"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MODULE</a:t>
            </a:r>
            <a:endParaRPr lang="en-US" dirty="0"/>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The fundamental module used in modular coordination, the size of which is selected for general application to building and its components.</a:t>
            </a:r>
          </a:p>
          <a:p>
            <a:pPr algn="just"/>
            <a:r>
              <a:rPr lang="en-US" sz="2400" dirty="0" smtClean="0">
                <a:solidFill>
                  <a:schemeClr val="tx1"/>
                </a:solidFill>
              </a:rPr>
              <a:t>It is denoted by ‘M’.</a:t>
            </a:r>
          </a:p>
          <a:p>
            <a:pPr algn="just"/>
            <a:r>
              <a:rPr lang="en-US" sz="2400" dirty="0" smtClean="0">
                <a:solidFill>
                  <a:schemeClr val="tx1"/>
                </a:solidFill>
              </a:rPr>
              <a:t>The value of basic module ‘M’ has been chosen as 100mm for maximum flexibility and convenience.</a:t>
            </a:r>
            <a:endParaRPr lang="en-US" sz="2400"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a:bodyPr>
          <a:lstStyle/>
          <a:p>
            <a:r>
              <a:rPr lang="en-US" sz="2400" dirty="0" smtClean="0">
                <a:solidFill>
                  <a:schemeClr val="tx1"/>
                </a:solidFill>
              </a:rPr>
              <a:t>The different modules are</a:t>
            </a:r>
          </a:p>
          <a:p>
            <a:pPr>
              <a:buNone/>
            </a:pPr>
            <a:r>
              <a:rPr lang="en-US" sz="2400" dirty="0" err="1" smtClean="0">
                <a:solidFill>
                  <a:schemeClr val="tx1"/>
                </a:solidFill>
              </a:rPr>
              <a:t>i</a:t>
            </a:r>
            <a:r>
              <a:rPr lang="en-US" sz="2400" dirty="0" smtClean="0">
                <a:solidFill>
                  <a:schemeClr val="tx1"/>
                </a:solidFill>
              </a:rPr>
              <a:t>)Basic Module: M</a:t>
            </a:r>
          </a:p>
          <a:p>
            <a:pPr>
              <a:buNone/>
            </a:pPr>
            <a:r>
              <a:rPr lang="en-US" sz="2400" dirty="0" smtClean="0">
                <a:solidFill>
                  <a:schemeClr val="tx1"/>
                </a:solidFill>
              </a:rPr>
              <a:t>ii)Multi modules: 3M, 6M etc.,</a:t>
            </a:r>
          </a:p>
          <a:p>
            <a:pPr>
              <a:buNone/>
            </a:pPr>
            <a:r>
              <a:rPr lang="en-US" sz="2400" dirty="0" smtClean="0">
                <a:solidFill>
                  <a:schemeClr val="tx1"/>
                </a:solidFill>
              </a:rPr>
              <a:t>iii)Sub-module: M/2,M/4.etc.,</a:t>
            </a:r>
          </a:p>
          <a:p>
            <a:r>
              <a:rPr lang="en-US" sz="2400" dirty="0" smtClean="0">
                <a:solidFill>
                  <a:schemeClr val="tx1"/>
                </a:solidFill>
              </a:rPr>
              <a:t>In prefabricated industry a larger modular unit is called as a project module(M</a:t>
            </a:r>
            <a:r>
              <a:rPr lang="en-US" sz="2400" baseline="-25000" dirty="0" smtClean="0">
                <a:solidFill>
                  <a:schemeClr val="tx1"/>
                </a:solidFill>
              </a:rPr>
              <a:t>p</a:t>
            </a:r>
            <a:r>
              <a:rPr lang="en-US" sz="2400" dirty="0" smtClean="0">
                <a:solidFill>
                  <a:schemeClr val="tx1"/>
                </a:solidFill>
              </a:rPr>
              <a:t>)</a:t>
            </a:r>
          </a:p>
          <a:p>
            <a:pPr>
              <a:buNone/>
            </a:pPr>
            <a:endParaRPr lang="en-US" sz="2400" dirty="0" smtClean="0">
              <a:solidFill>
                <a:schemeClr val="tx1"/>
              </a:solidFill>
            </a:endParaRPr>
          </a:p>
          <a:p>
            <a:pPr>
              <a:buNone/>
            </a:pPr>
            <a:endParaRPr lang="en-US" sz="2400"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 OF MODULAR COORDINATION</a:t>
            </a:r>
            <a:endParaRPr lang="en-US" dirty="0"/>
          </a:p>
        </p:txBody>
      </p:sp>
      <p:sp>
        <p:nvSpPr>
          <p:cNvPr id="3" name="Content Placeholder 2"/>
          <p:cNvSpPr>
            <a:spLocks noGrp="1"/>
          </p:cNvSpPr>
          <p:nvPr>
            <p:ph idx="1"/>
          </p:nvPr>
        </p:nvSpPr>
        <p:spPr/>
        <p:txBody>
          <a:bodyPr>
            <a:normAutofit/>
          </a:bodyPr>
          <a:lstStyle/>
          <a:p>
            <a:pPr algn="just">
              <a:buNone/>
            </a:pPr>
            <a:r>
              <a:rPr lang="en-US" sz="2400" b="1" u="sng" dirty="0" smtClean="0">
                <a:solidFill>
                  <a:schemeClr val="tx1"/>
                </a:solidFill>
              </a:rPr>
              <a:t>a)Major Objective:</a:t>
            </a:r>
          </a:p>
          <a:p>
            <a:pPr algn="just"/>
            <a:r>
              <a:rPr lang="en-US" sz="2400" dirty="0" smtClean="0">
                <a:solidFill>
                  <a:schemeClr val="tx1"/>
                </a:solidFill>
              </a:rPr>
              <a:t>The principal objective of modular coordination is to assist the building design, construction professionals in building industry by standardization in such a way that building components fit with each other, with other components and with building assembly on site, thereby improving the economics of building.</a:t>
            </a:r>
          </a:p>
          <a:p>
            <a:pPr algn="just">
              <a:buNone/>
            </a:pPr>
            <a:r>
              <a:rPr lang="en-US" sz="2400" b="1" u="sng" dirty="0" smtClean="0">
                <a:solidFill>
                  <a:schemeClr val="tx1"/>
                </a:solidFill>
              </a:rPr>
              <a:t>b)Specific Objectives:</a:t>
            </a:r>
          </a:p>
          <a:p>
            <a:pPr algn="just">
              <a:buNone/>
            </a:pPr>
            <a:r>
              <a:rPr lang="en-US" sz="2400" dirty="0" smtClean="0">
                <a:solidFill>
                  <a:schemeClr val="tx1"/>
                </a:solidFill>
              </a:rPr>
              <a:t>Modular coordination</a:t>
            </a:r>
          </a:p>
          <a:p>
            <a:pPr algn="just"/>
            <a:r>
              <a:rPr lang="en-US" sz="2400" dirty="0" smtClean="0">
                <a:solidFill>
                  <a:schemeClr val="tx1"/>
                </a:solidFill>
              </a:rPr>
              <a:t>Facilitates cooperation between building designers, manufacturers, distributors, contractors and authorities.</a:t>
            </a:r>
            <a:endParaRPr lang="en-US" sz="2400" dirty="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a:xfrm>
            <a:off x="754374" y="1443834"/>
            <a:ext cx="7482545" cy="5039265"/>
          </a:xfrm>
        </p:spPr>
        <p:txBody>
          <a:bodyPr>
            <a:normAutofit/>
          </a:bodyPr>
          <a:lstStyle/>
          <a:p>
            <a:pPr algn="just"/>
            <a:r>
              <a:rPr lang="en-US" sz="2400" dirty="0" smtClean="0">
                <a:solidFill>
                  <a:schemeClr val="tx1"/>
                </a:solidFill>
              </a:rPr>
              <a:t>Enables building to be dimensionally coordinated so that they can be erected with standard components without undue restriction on freedom design.</a:t>
            </a:r>
          </a:p>
          <a:p>
            <a:pPr algn="just"/>
            <a:r>
              <a:rPr lang="en-US" sz="2400" dirty="0" smtClean="0">
                <a:solidFill>
                  <a:schemeClr val="tx1"/>
                </a:solidFill>
              </a:rPr>
              <a:t>Permits a flexible type of standardization which encourages the use of number of standardized building components for the construction of different types of building.</a:t>
            </a:r>
          </a:p>
          <a:p>
            <a:pPr algn="just"/>
            <a:r>
              <a:rPr lang="en-US" sz="2400" dirty="0" smtClean="0">
                <a:solidFill>
                  <a:schemeClr val="tx1"/>
                </a:solidFill>
              </a:rPr>
              <a:t>Optimizes the number of standard sizes of building components.</a:t>
            </a:r>
          </a:p>
          <a:p>
            <a:pPr algn="just"/>
            <a:r>
              <a:rPr lang="en-US" sz="2400" dirty="0" smtClean="0">
                <a:solidFill>
                  <a:schemeClr val="tx1"/>
                </a:solidFill>
              </a:rPr>
              <a:t>Encourages as far as possible the interchangeability of components , whatever the material form or method of manufacture.</a:t>
            </a:r>
            <a:endParaRPr lang="en-US" sz="240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MODULAR AXIS</a:t>
            </a:r>
            <a:endParaRPr lang="en-US" dirty="0"/>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In the design of buildings, the modules are made as a grid which consists of parallel lines spaced at the value of module, M or project module (Mp).</a:t>
            </a:r>
          </a:p>
          <a:p>
            <a:pPr algn="just"/>
            <a:r>
              <a:rPr lang="en-US" sz="2400" dirty="0" smtClean="0">
                <a:solidFill>
                  <a:schemeClr val="tx1"/>
                </a:solidFill>
              </a:rPr>
              <a:t>A grid line taken as the base for setting out the given part of the building is called as </a:t>
            </a:r>
            <a:r>
              <a:rPr lang="en-US" sz="2400" b="1" u="sng" dirty="0" smtClean="0">
                <a:solidFill>
                  <a:schemeClr val="tx1"/>
                </a:solidFill>
              </a:rPr>
              <a:t>modular axis.</a:t>
            </a:r>
          </a:p>
          <a:p>
            <a:pPr>
              <a:buNone/>
            </a:pPr>
            <a:r>
              <a:rPr lang="en-US" sz="2400" dirty="0" smtClean="0">
                <a:solidFill>
                  <a:schemeClr val="tx1"/>
                </a:solidFill>
              </a:rPr>
              <a:t> </a:t>
            </a:r>
            <a:endParaRPr lang="en-US" sz="2400"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descr="E:\CE2045-PREFABRICATED\Images\DSC_0180.jpg"/>
          <p:cNvPicPr>
            <a:picLocks noGrp="1" noChangeAspect="1" noChangeArrowheads="1"/>
          </p:cNvPicPr>
          <p:nvPr>
            <p:ph idx="1"/>
          </p:nvPr>
        </p:nvPicPr>
        <p:blipFill>
          <a:blip r:embed="rId2"/>
          <a:srcRect/>
          <a:stretch>
            <a:fillRect/>
          </a:stretch>
        </p:blipFill>
        <p:spPr bwMode="auto">
          <a:xfrm>
            <a:off x="304800" y="1600200"/>
            <a:ext cx="8686800" cy="44196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a:bodyPr>
          <a:lstStyle/>
          <a:p>
            <a:pPr algn="just"/>
            <a:r>
              <a:rPr lang="en-US" sz="2400" dirty="0" smtClean="0">
                <a:solidFill>
                  <a:schemeClr val="tx1"/>
                </a:solidFill>
              </a:rPr>
              <a:t>In prefabricated industry the practice is as follows</a:t>
            </a:r>
          </a:p>
          <a:p>
            <a:pPr algn="just">
              <a:buNone/>
            </a:pPr>
            <a:r>
              <a:rPr lang="en-US" sz="2400" dirty="0" err="1" smtClean="0">
                <a:solidFill>
                  <a:schemeClr val="tx1"/>
                </a:solidFill>
              </a:rPr>
              <a:t>i</a:t>
            </a:r>
            <a:r>
              <a:rPr lang="en-US" sz="2400" dirty="0" smtClean="0">
                <a:solidFill>
                  <a:schemeClr val="tx1"/>
                </a:solidFill>
              </a:rPr>
              <a:t>)The horizontal co-ordination based on the project module (M</a:t>
            </a:r>
            <a:r>
              <a:rPr lang="en-US" sz="2400" baseline="-25000" dirty="0" smtClean="0">
                <a:solidFill>
                  <a:schemeClr val="tx1"/>
                </a:solidFill>
              </a:rPr>
              <a:t>p</a:t>
            </a:r>
            <a:r>
              <a:rPr lang="en-US" sz="2400" dirty="0" smtClean="0">
                <a:solidFill>
                  <a:schemeClr val="tx1"/>
                </a:solidFill>
              </a:rPr>
              <a:t>)=30cm.</a:t>
            </a:r>
          </a:p>
          <a:p>
            <a:pPr algn="just">
              <a:buNone/>
            </a:pPr>
            <a:r>
              <a:rPr lang="en-US" sz="2400" dirty="0" smtClean="0">
                <a:solidFill>
                  <a:schemeClr val="tx1"/>
                </a:solidFill>
              </a:rPr>
              <a:t>(Note: Larger module unit is called project module)</a:t>
            </a:r>
          </a:p>
          <a:p>
            <a:pPr algn="just">
              <a:buNone/>
            </a:pPr>
            <a:r>
              <a:rPr lang="en-US" sz="2400" dirty="0" smtClean="0">
                <a:solidFill>
                  <a:schemeClr val="tx1"/>
                </a:solidFill>
              </a:rPr>
              <a:t>ii)Vertical coordination based on basic module, M = 10cm.</a:t>
            </a:r>
          </a:p>
          <a:p>
            <a:pPr algn="just">
              <a:buNone/>
            </a:pPr>
            <a:r>
              <a:rPr lang="en-US" sz="2400" dirty="0" smtClean="0">
                <a:solidFill>
                  <a:schemeClr val="tx1"/>
                </a:solidFill>
              </a:rPr>
              <a:t>iii)Floor height in multi storeyed building is fixed as 2.8m. But for buildings having floor less than 15 cm, it may be reduced to 2.7m.</a:t>
            </a:r>
          </a:p>
          <a:p>
            <a:pPr algn="just">
              <a:buNone/>
            </a:pPr>
            <a:r>
              <a:rPr lang="en-US" sz="2400" dirty="0" smtClean="0">
                <a:solidFill>
                  <a:schemeClr val="tx1"/>
                </a:solidFill>
              </a:rPr>
              <a:t>iv)The c/c distance ‘L’ b/w the load bearing walls are selected from the following i.e.,</a:t>
            </a:r>
          </a:p>
          <a:p>
            <a:pPr algn="just">
              <a:buNone/>
            </a:pPr>
            <a:r>
              <a:rPr lang="en-US" sz="2400" dirty="0" smtClean="0">
                <a:solidFill>
                  <a:schemeClr val="tx1"/>
                </a:solidFill>
              </a:rPr>
              <a:t>	nM</a:t>
            </a:r>
            <a:r>
              <a:rPr lang="en-US" sz="2400" baseline="-25000" dirty="0" smtClean="0">
                <a:solidFill>
                  <a:schemeClr val="tx1"/>
                </a:solidFill>
              </a:rPr>
              <a:t>p</a:t>
            </a:r>
            <a:r>
              <a:rPr lang="en-US" sz="2400" dirty="0" smtClean="0">
                <a:solidFill>
                  <a:schemeClr val="tx1"/>
                </a:solidFill>
              </a:rPr>
              <a:t>=2.7,3,3.3,3.6,3.9,4.5,5.1,5.4,5.7,6 m</a:t>
            </a:r>
          </a:p>
          <a:p>
            <a:pPr>
              <a:buNone/>
            </a:pPr>
            <a:endParaRPr lang="en-US" sz="2400" dirty="0" smtClean="0">
              <a:solidFill>
                <a:schemeClr val="tx1"/>
              </a:solidFill>
            </a:endParaRPr>
          </a:p>
          <a:p>
            <a:pPr>
              <a:buNone/>
            </a:pPr>
            <a:endParaRPr lang="en-US" sz="2400" dirty="0">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a:bodyPr>
          <a:lstStyle/>
          <a:p>
            <a:pPr>
              <a:buNone/>
            </a:pPr>
            <a:r>
              <a:rPr lang="en-US" sz="2400" dirty="0" smtClean="0">
                <a:solidFill>
                  <a:schemeClr val="tx1"/>
                </a:solidFill>
              </a:rPr>
              <a:t>v)The width of staircase measured b/w centre line of walls is fixed as 2.7m.</a:t>
            </a:r>
          </a:p>
          <a:p>
            <a:pPr>
              <a:buNone/>
            </a:pPr>
            <a:r>
              <a:rPr lang="en-US" sz="2400" dirty="0" smtClean="0">
                <a:solidFill>
                  <a:schemeClr val="tx1"/>
                </a:solidFill>
              </a:rPr>
              <a:t>vi)In large multiple projects, the dimensions are used which are the multiples of the project module, Mp=30cm</a:t>
            </a:r>
            <a:endParaRPr lang="en-US" sz="2400"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Dimensioning of Prefabricates</a:t>
            </a:r>
            <a:endParaRPr lang="en-US" dirty="0"/>
          </a:p>
        </p:txBody>
      </p:sp>
      <p:sp>
        <p:nvSpPr>
          <p:cNvPr id="3" name="Content Placeholder 2"/>
          <p:cNvSpPr>
            <a:spLocks noGrp="1"/>
          </p:cNvSpPr>
          <p:nvPr>
            <p:ph idx="1"/>
          </p:nvPr>
        </p:nvSpPr>
        <p:spPr/>
        <p:txBody>
          <a:bodyPr>
            <a:normAutofit/>
          </a:bodyPr>
          <a:lstStyle/>
          <a:p>
            <a:r>
              <a:rPr lang="en-US" sz="2400" dirty="0" smtClean="0">
                <a:solidFill>
                  <a:schemeClr val="tx1"/>
                </a:solidFill>
              </a:rPr>
              <a:t>The three basic types of unit dimensions are</a:t>
            </a:r>
          </a:p>
          <a:p>
            <a:pPr>
              <a:buNone/>
            </a:pPr>
            <a:r>
              <a:rPr lang="en-US" sz="2400" dirty="0" smtClean="0">
                <a:solidFill>
                  <a:schemeClr val="tx1"/>
                </a:solidFill>
              </a:rPr>
              <a:t>	</a:t>
            </a:r>
            <a:r>
              <a:rPr lang="en-US" sz="2400" dirty="0" err="1" smtClean="0">
                <a:solidFill>
                  <a:schemeClr val="tx1"/>
                </a:solidFill>
              </a:rPr>
              <a:t>i</a:t>
            </a:r>
            <a:r>
              <a:rPr lang="en-US" sz="2400" dirty="0" smtClean="0">
                <a:solidFill>
                  <a:schemeClr val="tx1"/>
                </a:solidFill>
              </a:rPr>
              <a:t>)Design or Erection dimension(l</a:t>
            </a:r>
            <a:r>
              <a:rPr lang="en-US" sz="2400" baseline="-25000" dirty="0" smtClean="0">
                <a:solidFill>
                  <a:schemeClr val="tx1"/>
                </a:solidFill>
              </a:rPr>
              <a:t>m</a:t>
            </a:r>
            <a:r>
              <a:rPr lang="en-US" sz="2400" dirty="0" smtClean="0">
                <a:solidFill>
                  <a:schemeClr val="tx1"/>
                </a:solidFill>
              </a:rPr>
              <a:t>)</a:t>
            </a:r>
          </a:p>
          <a:p>
            <a:pPr>
              <a:buNone/>
            </a:pPr>
            <a:r>
              <a:rPr lang="en-US" sz="2400" dirty="0" smtClean="0">
                <a:solidFill>
                  <a:schemeClr val="tx1"/>
                </a:solidFill>
              </a:rPr>
              <a:t>	ii)Theoretical dimension(l)</a:t>
            </a:r>
          </a:p>
          <a:p>
            <a:pPr>
              <a:buNone/>
            </a:pPr>
            <a:r>
              <a:rPr lang="en-US" sz="2400" dirty="0" smtClean="0">
                <a:solidFill>
                  <a:schemeClr val="tx1"/>
                </a:solidFill>
              </a:rPr>
              <a:t>	iii)Actual dimension(</a:t>
            </a:r>
            <a:r>
              <a:rPr lang="en-US" sz="2400" dirty="0" err="1" smtClean="0">
                <a:solidFill>
                  <a:schemeClr val="tx1"/>
                </a:solidFill>
              </a:rPr>
              <a:t>l</a:t>
            </a:r>
            <a:r>
              <a:rPr lang="en-US" sz="2400" baseline="-25000" dirty="0" err="1" smtClean="0">
                <a:solidFill>
                  <a:schemeClr val="tx1"/>
                </a:solidFill>
              </a:rPr>
              <a:t>w</a:t>
            </a:r>
            <a:r>
              <a:rPr lang="en-US" sz="2400" dirty="0" smtClean="0">
                <a:solidFill>
                  <a:schemeClr val="tx1"/>
                </a:solidFill>
              </a:rPr>
              <a:t>)</a:t>
            </a:r>
          </a:p>
          <a:p>
            <a:pPr>
              <a:buNone/>
            </a:pP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descr="E:\CE2045-PREFABRICATED\Images\DSC_0179.jpg"/>
          <p:cNvPicPr>
            <a:picLocks noGrp="1" noChangeAspect="1" noChangeArrowheads="1"/>
          </p:cNvPicPr>
          <p:nvPr>
            <p:ph idx="1"/>
          </p:nvPr>
        </p:nvPicPr>
        <p:blipFill>
          <a:blip r:embed="rId2" cstate="print"/>
          <a:srcRect/>
          <a:stretch>
            <a:fillRect/>
          </a:stretch>
        </p:blipFill>
        <p:spPr bwMode="auto">
          <a:xfrm>
            <a:off x="152400" y="1600200"/>
            <a:ext cx="8839200" cy="4267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The production discrepancy is defined as difference between the theoretical dimension(l) and actual dimension (</a:t>
            </a:r>
            <a:r>
              <a:rPr lang="en-IN" sz="2400" dirty="0" err="1" smtClean="0">
                <a:solidFill>
                  <a:schemeClr val="tx1"/>
                </a:solidFill>
              </a:rPr>
              <a:t>l</a:t>
            </a:r>
            <a:r>
              <a:rPr lang="en-IN" sz="2400" baseline="-25000" dirty="0" err="1" smtClean="0">
                <a:solidFill>
                  <a:schemeClr val="tx1"/>
                </a:solidFill>
              </a:rPr>
              <a:t>w</a:t>
            </a:r>
            <a:r>
              <a:rPr lang="en-IN" sz="2400" dirty="0" smtClean="0">
                <a:solidFill>
                  <a:schemeClr val="tx1"/>
                </a:solidFill>
              </a:rPr>
              <a:t>).</a:t>
            </a:r>
          </a:p>
          <a:p>
            <a:pPr algn="just"/>
            <a:r>
              <a:rPr lang="en-IN" sz="2400" dirty="0" smtClean="0">
                <a:solidFill>
                  <a:schemeClr val="tx1"/>
                </a:solidFill>
              </a:rPr>
              <a:t>If l&lt;</a:t>
            </a:r>
            <a:r>
              <a:rPr lang="en-IN" sz="2400" dirty="0" err="1" smtClean="0">
                <a:solidFill>
                  <a:schemeClr val="tx1"/>
                </a:solidFill>
              </a:rPr>
              <a:t>l</a:t>
            </a:r>
            <a:r>
              <a:rPr lang="en-IN" sz="2400" baseline="-25000" dirty="0" err="1" smtClean="0">
                <a:solidFill>
                  <a:schemeClr val="tx1"/>
                </a:solidFill>
              </a:rPr>
              <a:t>w</a:t>
            </a:r>
            <a:r>
              <a:rPr lang="en-IN" sz="2400" baseline="-25000" dirty="0" smtClean="0">
                <a:solidFill>
                  <a:schemeClr val="tx1"/>
                </a:solidFill>
              </a:rPr>
              <a:t>,</a:t>
            </a:r>
            <a:r>
              <a:rPr lang="en-IN" sz="2400" dirty="0" smtClean="0">
                <a:solidFill>
                  <a:schemeClr val="tx1"/>
                </a:solidFill>
              </a:rPr>
              <a:t> the production discrepancy is positive.</a:t>
            </a:r>
          </a:p>
          <a:p>
            <a:pPr algn="just"/>
            <a:r>
              <a:rPr lang="en-IN" sz="2400" baseline="-25000" dirty="0" smtClean="0">
                <a:solidFill>
                  <a:schemeClr val="tx1"/>
                </a:solidFill>
              </a:rPr>
              <a:t> </a:t>
            </a:r>
            <a:r>
              <a:rPr lang="en-IN" sz="2400" dirty="0" smtClean="0">
                <a:solidFill>
                  <a:schemeClr val="tx1"/>
                </a:solidFill>
              </a:rPr>
              <a:t>If l&gt;</a:t>
            </a:r>
            <a:r>
              <a:rPr lang="en-IN" sz="2400" dirty="0" err="1" smtClean="0">
                <a:solidFill>
                  <a:schemeClr val="tx1"/>
                </a:solidFill>
              </a:rPr>
              <a:t>l</a:t>
            </a:r>
            <a:r>
              <a:rPr lang="en-IN" sz="2400" baseline="-25000" dirty="0" err="1" smtClean="0">
                <a:solidFill>
                  <a:schemeClr val="tx1"/>
                </a:solidFill>
              </a:rPr>
              <a:t>w</a:t>
            </a:r>
            <a:r>
              <a:rPr lang="en-IN" sz="2400" baseline="-25000" dirty="0" smtClean="0">
                <a:solidFill>
                  <a:schemeClr val="tx1"/>
                </a:solidFill>
              </a:rPr>
              <a:t>,</a:t>
            </a:r>
            <a:r>
              <a:rPr lang="en-IN" sz="2400" dirty="0" smtClean="0">
                <a:solidFill>
                  <a:schemeClr val="tx1"/>
                </a:solidFill>
              </a:rPr>
              <a:t> the production discrepancy is negative.</a:t>
            </a:r>
          </a:p>
          <a:p>
            <a:pPr algn="just"/>
            <a:r>
              <a:rPr lang="en-IN" sz="2400" dirty="0" smtClean="0">
                <a:solidFill>
                  <a:schemeClr val="tx1"/>
                </a:solidFill>
              </a:rPr>
              <a:t>In drawings (working drawings), the theoretical dimensions of the units and the joints b/w them are mentioned.</a:t>
            </a:r>
          </a:p>
          <a:p>
            <a:pPr>
              <a:buNone/>
            </a:pPr>
            <a:endParaRPr lang="en-IN" sz="2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Coordination of Prefabricates</a:t>
            </a:r>
            <a:endParaRPr lang="en-US" dirty="0"/>
          </a:p>
        </p:txBody>
      </p:sp>
      <p:sp>
        <p:nvSpPr>
          <p:cNvPr id="3" name="Content Placeholder 2"/>
          <p:cNvSpPr>
            <a:spLocks noGrp="1"/>
          </p:cNvSpPr>
          <p:nvPr>
            <p:ph idx="1"/>
          </p:nvPr>
        </p:nvSpPr>
        <p:spPr/>
        <p:txBody>
          <a:bodyPr>
            <a:normAutofit/>
          </a:bodyPr>
          <a:lstStyle/>
          <a:p>
            <a:pPr algn="just">
              <a:buNone/>
            </a:pPr>
            <a:r>
              <a:rPr lang="en-US" sz="2400" b="1" dirty="0" err="1" smtClean="0">
                <a:solidFill>
                  <a:schemeClr val="tx1"/>
                </a:solidFill>
              </a:rPr>
              <a:t>i</a:t>
            </a:r>
            <a:r>
              <a:rPr lang="en-US" sz="2400" b="1" dirty="0" smtClean="0">
                <a:solidFill>
                  <a:schemeClr val="tx1"/>
                </a:solidFill>
              </a:rPr>
              <a:t>)Three dimensional coordination</a:t>
            </a:r>
          </a:p>
          <a:p>
            <a:pPr algn="just">
              <a:buFontTx/>
              <a:buChar char="-"/>
            </a:pPr>
            <a:r>
              <a:rPr lang="en-US" sz="2400" dirty="0" smtClean="0">
                <a:solidFill>
                  <a:schemeClr val="tx1"/>
                </a:solidFill>
              </a:rPr>
              <a:t>Prefabricates are connected to its neighbors in 3 directions (</a:t>
            </a:r>
            <a:r>
              <a:rPr lang="en-US" sz="2400" dirty="0" err="1" smtClean="0">
                <a:solidFill>
                  <a:schemeClr val="tx1"/>
                </a:solidFill>
              </a:rPr>
              <a:t>l,b,h</a:t>
            </a:r>
            <a:r>
              <a:rPr lang="en-US" sz="2400" dirty="0" smtClean="0">
                <a:solidFill>
                  <a:schemeClr val="tx1"/>
                </a:solidFill>
              </a:rPr>
              <a:t>).</a:t>
            </a:r>
          </a:p>
          <a:p>
            <a:pPr algn="just">
              <a:buFontTx/>
              <a:buChar char="-"/>
            </a:pPr>
            <a:r>
              <a:rPr lang="en-US" sz="2400" dirty="0" err="1" smtClean="0">
                <a:solidFill>
                  <a:schemeClr val="tx1"/>
                </a:solidFill>
              </a:rPr>
              <a:t>Eg</a:t>
            </a:r>
            <a:r>
              <a:rPr lang="en-US" sz="2400" dirty="0" smtClean="0">
                <a:solidFill>
                  <a:schemeClr val="tx1"/>
                </a:solidFill>
              </a:rPr>
              <a:t>: Wall panel</a:t>
            </a:r>
          </a:p>
          <a:p>
            <a:pPr algn="just">
              <a:buNone/>
            </a:pPr>
            <a:r>
              <a:rPr lang="en-US" sz="2400" b="1" dirty="0" smtClean="0">
                <a:solidFill>
                  <a:schemeClr val="tx1"/>
                </a:solidFill>
              </a:rPr>
              <a:t>ii)Superficial coordination</a:t>
            </a:r>
          </a:p>
          <a:p>
            <a:pPr algn="just">
              <a:buFontTx/>
              <a:buChar char="-"/>
            </a:pPr>
            <a:r>
              <a:rPr lang="en-US" sz="2400" dirty="0" smtClean="0">
                <a:solidFill>
                  <a:schemeClr val="tx1"/>
                </a:solidFill>
              </a:rPr>
              <a:t>Unit is joined to other unit in 2 direction only</a:t>
            </a:r>
          </a:p>
          <a:p>
            <a:pPr algn="just">
              <a:buFontTx/>
              <a:buChar char="-"/>
            </a:pPr>
            <a:r>
              <a:rPr lang="en-US" sz="2400" dirty="0" err="1" smtClean="0">
                <a:solidFill>
                  <a:schemeClr val="tx1"/>
                </a:solidFill>
              </a:rPr>
              <a:t>Eg</a:t>
            </a:r>
            <a:r>
              <a:rPr lang="en-US" sz="2400" dirty="0" smtClean="0">
                <a:solidFill>
                  <a:schemeClr val="tx1"/>
                </a:solidFill>
              </a:rPr>
              <a:t>: l, b of a roof panel</a:t>
            </a:r>
          </a:p>
          <a:p>
            <a:pPr algn="just">
              <a:buNone/>
            </a:pPr>
            <a:r>
              <a:rPr lang="en-US" sz="2400" b="1" dirty="0" smtClean="0">
                <a:solidFill>
                  <a:schemeClr val="tx1"/>
                </a:solidFill>
              </a:rPr>
              <a:t>iii)Linear coordination</a:t>
            </a:r>
          </a:p>
          <a:p>
            <a:pPr algn="just">
              <a:buFontTx/>
              <a:buChar char="-"/>
            </a:pPr>
            <a:r>
              <a:rPr lang="en-US" sz="2400" dirty="0" smtClean="0">
                <a:solidFill>
                  <a:schemeClr val="tx1"/>
                </a:solidFill>
              </a:rPr>
              <a:t>Unit is connected in one direction only.</a:t>
            </a:r>
          </a:p>
          <a:p>
            <a:pPr algn="just">
              <a:buFontTx/>
              <a:buChar char="-"/>
            </a:pPr>
            <a:r>
              <a:rPr lang="en-US" sz="2400" dirty="0" err="1" smtClean="0">
                <a:solidFill>
                  <a:schemeClr val="tx1"/>
                </a:solidFill>
              </a:rPr>
              <a:t>Eg</a:t>
            </a:r>
            <a:r>
              <a:rPr lang="en-US" sz="2400" dirty="0" smtClean="0">
                <a:solidFill>
                  <a:schemeClr val="tx1"/>
                </a:solidFill>
              </a:rPr>
              <a:t>: length of beam</a:t>
            </a:r>
            <a:endParaRPr lang="en-US" sz="2400" dirty="0">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Diversity of Prefabricates</a:t>
            </a:r>
            <a:endParaRPr lang="en-IN" sz="2800" dirty="0"/>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Large prefabricated units have 3 degrees of diversity</a:t>
            </a:r>
          </a:p>
          <a:p>
            <a:pPr algn="just">
              <a:buNone/>
            </a:pPr>
            <a:r>
              <a:rPr lang="en-IN" sz="2400" b="1" dirty="0" err="1" smtClean="0">
                <a:solidFill>
                  <a:schemeClr val="tx1"/>
                </a:solidFill>
              </a:rPr>
              <a:t>i</a:t>
            </a:r>
            <a:r>
              <a:rPr lang="en-IN" sz="2400" b="1" dirty="0" smtClean="0">
                <a:solidFill>
                  <a:schemeClr val="tx1"/>
                </a:solidFill>
              </a:rPr>
              <a:t>)I Degree of diversity</a:t>
            </a:r>
          </a:p>
          <a:p>
            <a:pPr algn="just">
              <a:buFontTx/>
              <a:buChar char="-"/>
            </a:pPr>
            <a:r>
              <a:rPr lang="en-IN" sz="2400" dirty="0" smtClean="0">
                <a:solidFill>
                  <a:schemeClr val="tx1"/>
                </a:solidFill>
              </a:rPr>
              <a:t>Differ from each other in basic shape, cross section of material and their production demand which </a:t>
            </a:r>
            <a:r>
              <a:rPr lang="en-IN" sz="2400" dirty="0" err="1" smtClean="0">
                <a:solidFill>
                  <a:schemeClr val="tx1"/>
                </a:solidFill>
              </a:rPr>
              <a:t>seperate</a:t>
            </a:r>
            <a:r>
              <a:rPr lang="en-IN" sz="2400" dirty="0" smtClean="0">
                <a:solidFill>
                  <a:schemeClr val="tx1"/>
                </a:solidFill>
              </a:rPr>
              <a:t> form work and technology</a:t>
            </a:r>
          </a:p>
          <a:p>
            <a:pPr algn="just">
              <a:buFontTx/>
              <a:buChar char="-"/>
            </a:pPr>
            <a:r>
              <a:rPr lang="en-IN" sz="2400" dirty="0" err="1" smtClean="0">
                <a:solidFill>
                  <a:schemeClr val="tx1"/>
                </a:solidFill>
              </a:rPr>
              <a:t>Eg</a:t>
            </a:r>
            <a:r>
              <a:rPr lang="en-IN" sz="2400" dirty="0" smtClean="0">
                <a:solidFill>
                  <a:schemeClr val="tx1"/>
                </a:solidFill>
              </a:rPr>
              <a:t>: wall &amp; floor panel.</a:t>
            </a:r>
          </a:p>
          <a:p>
            <a:pPr algn="just">
              <a:buNone/>
            </a:pPr>
            <a:r>
              <a:rPr lang="en-IN" sz="2400" b="1" dirty="0" smtClean="0">
                <a:solidFill>
                  <a:schemeClr val="tx1"/>
                </a:solidFill>
              </a:rPr>
              <a:t>ii)II Degree of diversity</a:t>
            </a:r>
          </a:p>
          <a:p>
            <a:pPr algn="just">
              <a:buFontTx/>
              <a:buChar char="-"/>
            </a:pPr>
            <a:r>
              <a:rPr lang="en-IN" sz="2400" dirty="0" smtClean="0">
                <a:solidFill>
                  <a:schemeClr val="tx1"/>
                </a:solidFill>
              </a:rPr>
              <a:t>Different length or width but can be cast by same methods and using same form work.</a:t>
            </a:r>
          </a:p>
          <a:p>
            <a:pPr algn="just">
              <a:buFontTx/>
              <a:buChar char="-"/>
            </a:pPr>
            <a:r>
              <a:rPr lang="en-IN" sz="2400" dirty="0" smtClean="0">
                <a:solidFill>
                  <a:schemeClr val="tx1"/>
                </a:solidFill>
              </a:rPr>
              <a:t>Eg:16 module wall panel and 18 module </a:t>
            </a:r>
            <a:r>
              <a:rPr lang="en-IN" sz="2400" dirty="0" smtClean="0"/>
              <a:t>floor panel</a:t>
            </a:r>
            <a:endParaRPr lang="en-IN"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lgn="just">
              <a:buNone/>
            </a:pPr>
            <a:r>
              <a:rPr lang="en-IN" sz="2400" b="1" dirty="0" smtClean="0">
                <a:solidFill>
                  <a:schemeClr val="tx1"/>
                </a:solidFill>
              </a:rPr>
              <a:t>iii)III degree of diversity</a:t>
            </a:r>
          </a:p>
          <a:p>
            <a:pPr algn="just">
              <a:buFontTx/>
              <a:buChar char="-"/>
            </a:pPr>
            <a:r>
              <a:rPr lang="en-IN" sz="2400" dirty="0" smtClean="0">
                <a:solidFill>
                  <a:schemeClr val="tx1"/>
                </a:solidFill>
              </a:rPr>
              <a:t>Difference between the units lies only in the internal details but size or production unit is not effected.</a:t>
            </a:r>
          </a:p>
          <a:p>
            <a:pPr algn="just">
              <a:buFontTx/>
              <a:buChar char="-"/>
            </a:pPr>
            <a:r>
              <a:rPr lang="en-IN" sz="2400" dirty="0" smtClean="0">
                <a:solidFill>
                  <a:schemeClr val="tx1"/>
                </a:solidFill>
              </a:rPr>
              <a:t>Those are window openings, service holes, surface treatment etc.,</a:t>
            </a:r>
          </a:p>
          <a:p>
            <a:pPr algn="just"/>
            <a:r>
              <a:rPr lang="en-IN" sz="2400" dirty="0" smtClean="0">
                <a:solidFill>
                  <a:schemeClr val="tx1"/>
                </a:solidFill>
              </a:rPr>
              <a:t>I degree and II degree of diversity affect the capital expenditure.</a:t>
            </a:r>
          </a:p>
          <a:p>
            <a:pPr algn="just"/>
            <a:r>
              <a:rPr lang="en-IN" sz="2400" dirty="0" smtClean="0">
                <a:solidFill>
                  <a:schemeClr val="tx1"/>
                </a:solidFill>
              </a:rPr>
              <a:t>III degree of diversity affects the basic size, production method and erection.</a:t>
            </a:r>
          </a:p>
          <a:p>
            <a:pPr algn="just"/>
            <a:r>
              <a:rPr lang="en-IN" sz="2400" dirty="0" smtClean="0">
                <a:solidFill>
                  <a:schemeClr val="tx1"/>
                </a:solidFill>
              </a:rPr>
              <a:t>Normally larger units are made in industry.</a:t>
            </a:r>
          </a:p>
          <a:p>
            <a:pPr algn="just"/>
            <a:r>
              <a:rPr lang="en-IN" sz="2400" dirty="0" smtClean="0">
                <a:solidFill>
                  <a:schemeClr val="tx1"/>
                </a:solidFill>
              </a:rPr>
              <a:t>If units are large then less work will be on the site and number of joints will also be less.</a:t>
            </a:r>
          </a:p>
          <a:p>
            <a:pPr algn="just">
              <a:buNone/>
            </a:pPr>
            <a:endParaRPr lang="en-IN" sz="2400" dirty="0" smtClean="0">
              <a:solidFill>
                <a:schemeClr val="tx1"/>
              </a:solidFill>
            </a:endParaRPr>
          </a:p>
          <a:p>
            <a:pPr algn="just"/>
            <a:endParaRPr lang="en-IN" sz="2400" dirty="0" smtClean="0">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STANDARDIZATION</a:t>
            </a:r>
            <a:endParaRPr lang="en-IN" dirty="0"/>
          </a:p>
        </p:txBody>
      </p:sp>
      <p:sp>
        <p:nvSpPr>
          <p:cNvPr id="3" name="Content Placeholder 2"/>
          <p:cNvSpPr>
            <a:spLocks noGrp="1"/>
          </p:cNvSpPr>
          <p:nvPr>
            <p:ph idx="1"/>
          </p:nvPr>
        </p:nvSpPr>
        <p:spPr>
          <a:xfrm>
            <a:off x="754374" y="1443834"/>
            <a:ext cx="7482545" cy="4880765"/>
          </a:xfrm>
        </p:spPr>
        <p:txBody>
          <a:bodyPr>
            <a:normAutofit lnSpcReduction="10000"/>
          </a:bodyPr>
          <a:lstStyle/>
          <a:p>
            <a:pPr algn="just"/>
            <a:r>
              <a:rPr lang="en-IN" sz="2400" dirty="0" smtClean="0">
                <a:solidFill>
                  <a:schemeClr val="tx1"/>
                </a:solidFill>
              </a:rPr>
              <a:t>It is defined as the process of adoption of generally accepted uniform procedures, dimensions, materials or parts that directly affect the design prefabricated product or a facility.</a:t>
            </a:r>
          </a:p>
          <a:p>
            <a:pPr algn="just">
              <a:buNone/>
            </a:pPr>
            <a:r>
              <a:rPr lang="en-IN" sz="2400" b="1" dirty="0" smtClean="0">
                <a:solidFill>
                  <a:schemeClr val="tx1"/>
                </a:solidFill>
              </a:rPr>
              <a:t>Advantages of standardization:</a:t>
            </a:r>
          </a:p>
          <a:p>
            <a:pPr algn="just"/>
            <a:r>
              <a:rPr lang="en-IN" sz="2400" dirty="0" smtClean="0">
                <a:solidFill>
                  <a:schemeClr val="tx1"/>
                </a:solidFill>
              </a:rPr>
              <a:t>Easier in design as it eliminates unnecessary choices.</a:t>
            </a:r>
          </a:p>
          <a:p>
            <a:pPr algn="just"/>
            <a:r>
              <a:rPr lang="en-IN" sz="2400" dirty="0" smtClean="0">
                <a:solidFill>
                  <a:schemeClr val="tx1"/>
                </a:solidFill>
              </a:rPr>
              <a:t>Easier in manufacture as there is limited variants.</a:t>
            </a:r>
          </a:p>
          <a:p>
            <a:pPr algn="just"/>
            <a:r>
              <a:rPr lang="en-IN" sz="2400" dirty="0" smtClean="0">
                <a:solidFill>
                  <a:schemeClr val="tx1"/>
                </a:solidFill>
              </a:rPr>
              <a:t>Makes use of specialized equipments easier and quicker for erection and completion.</a:t>
            </a:r>
          </a:p>
          <a:p>
            <a:pPr algn="just">
              <a:buNone/>
            </a:pPr>
            <a:r>
              <a:rPr lang="en-IN" sz="2400" b="1" dirty="0" smtClean="0">
                <a:solidFill>
                  <a:schemeClr val="tx1"/>
                </a:solidFill>
              </a:rPr>
              <a:t>Factors influencing standardization</a:t>
            </a:r>
          </a:p>
          <a:p>
            <a:pPr algn="just"/>
            <a:r>
              <a:rPr lang="en-IN" sz="2400" dirty="0" smtClean="0">
                <a:solidFill>
                  <a:schemeClr val="tx1"/>
                </a:solidFill>
              </a:rPr>
              <a:t>To select the most rational type of member for each element from point of production, assembly, serviceability and economy.</a:t>
            </a:r>
          </a:p>
          <a:p>
            <a:endParaRPr lang="en-IN"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To limit the number of types of elements and to use them in large quantities.</a:t>
            </a:r>
          </a:p>
          <a:p>
            <a:pPr algn="just"/>
            <a:r>
              <a:rPr lang="en-IN" sz="2400" dirty="0" smtClean="0">
                <a:solidFill>
                  <a:schemeClr val="tx1"/>
                </a:solidFill>
              </a:rPr>
              <a:t>To use the largest size to extent as possible , thus resulting in less number of joints.</a:t>
            </a:r>
          </a:p>
          <a:p>
            <a:pPr algn="just"/>
            <a:r>
              <a:rPr lang="en-IN" sz="2400" dirty="0" smtClean="0">
                <a:solidFill>
                  <a:schemeClr val="tx1"/>
                </a:solidFill>
              </a:rPr>
              <a:t>To limit the size and number of prefabricate by weight in overall dimension so that it can be handled well by handling and erection equipment and can be transported easily.</a:t>
            </a:r>
          </a:p>
          <a:p>
            <a:pPr algn="just"/>
            <a:r>
              <a:rPr lang="en-IN" sz="2400" dirty="0" smtClean="0">
                <a:solidFill>
                  <a:schemeClr val="tx1"/>
                </a:solidFill>
              </a:rPr>
              <a:t>To have all prefabricates approximately of same weight very near to the lifting capacity of the equipment.  </a:t>
            </a:r>
            <a:endParaRPr lang="en-IN" sz="2400"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SYSTEM FOR PREFABRICATES</a:t>
            </a:r>
            <a:endParaRPr lang="en-IN" dirty="0"/>
          </a:p>
        </p:txBody>
      </p:sp>
      <p:sp>
        <p:nvSpPr>
          <p:cNvPr id="3" name="Content Placeholder 2"/>
          <p:cNvSpPr>
            <a:spLocks noGrp="1"/>
          </p:cNvSpPr>
          <p:nvPr>
            <p:ph idx="1"/>
          </p:nvPr>
        </p:nvSpPr>
        <p:spPr>
          <a:xfrm>
            <a:off x="754374" y="1443834"/>
            <a:ext cx="7482545" cy="4880765"/>
          </a:xfrm>
        </p:spPr>
        <p:txBody>
          <a:bodyPr>
            <a:normAutofit lnSpcReduction="10000"/>
          </a:bodyPr>
          <a:lstStyle/>
          <a:p>
            <a:r>
              <a:rPr lang="en-IN" sz="2400" dirty="0" smtClean="0">
                <a:solidFill>
                  <a:schemeClr val="tx1"/>
                </a:solidFill>
              </a:rPr>
              <a:t>It is a method of construction of buildings by using prefabricated components which are inter-related in functions.</a:t>
            </a:r>
          </a:p>
          <a:p>
            <a:r>
              <a:rPr lang="en-IN" sz="2400" dirty="0" smtClean="0">
                <a:solidFill>
                  <a:schemeClr val="tx1"/>
                </a:solidFill>
              </a:rPr>
              <a:t>The degree of flexibility varies from system to system.</a:t>
            </a:r>
          </a:p>
          <a:p>
            <a:r>
              <a:rPr lang="en-IN" sz="2400" dirty="0" smtClean="0">
                <a:solidFill>
                  <a:schemeClr val="tx1"/>
                </a:solidFill>
              </a:rPr>
              <a:t>However in all the system, there is a certain order and discipline.</a:t>
            </a:r>
          </a:p>
          <a:p>
            <a:r>
              <a:rPr lang="en-IN" sz="2400" dirty="0" smtClean="0">
                <a:solidFill>
                  <a:schemeClr val="tx1"/>
                </a:solidFill>
              </a:rPr>
              <a:t>The various prefabrication system are</a:t>
            </a:r>
          </a:p>
          <a:p>
            <a:pPr>
              <a:buNone/>
            </a:pPr>
            <a:r>
              <a:rPr lang="en-IN" sz="2400" dirty="0" err="1" smtClean="0">
                <a:solidFill>
                  <a:schemeClr val="tx1"/>
                </a:solidFill>
              </a:rPr>
              <a:t>i</a:t>
            </a:r>
            <a:r>
              <a:rPr lang="en-IN" sz="2400" dirty="0" smtClean="0">
                <a:solidFill>
                  <a:schemeClr val="tx1"/>
                </a:solidFill>
              </a:rPr>
              <a:t>)Open prefab system</a:t>
            </a:r>
          </a:p>
          <a:p>
            <a:pPr>
              <a:buNone/>
            </a:pPr>
            <a:r>
              <a:rPr lang="en-IN" sz="2400" dirty="0" smtClean="0">
                <a:solidFill>
                  <a:schemeClr val="tx1"/>
                </a:solidFill>
              </a:rPr>
              <a:t>ii)Large panel prefab system</a:t>
            </a:r>
          </a:p>
          <a:p>
            <a:pPr>
              <a:buNone/>
            </a:pPr>
            <a:r>
              <a:rPr lang="en-IN" sz="2400" dirty="0" smtClean="0">
                <a:solidFill>
                  <a:schemeClr val="tx1"/>
                </a:solidFill>
              </a:rPr>
              <a:t>iii)Frame systems</a:t>
            </a:r>
          </a:p>
          <a:p>
            <a:pPr>
              <a:buNone/>
            </a:pPr>
            <a:r>
              <a:rPr lang="en-IN" sz="2400" dirty="0" smtClean="0">
                <a:solidFill>
                  <a:schemeClr val="tx1"/>
                </a:solidFill>
              </a:rPr>
              <a:t>iv)Lift slab systems</a:t>
            </a:r>
          </a:p>
          <a:p>
            <a:pPr>
              <a:buNone/>
            </a:pPr>
            <a:r>
              <a:rPr lang="en-IN" sz="2400" dirty="0" smtClean="0">
                <a:solidFill>
                  <a:schemeClr val="tx1"/>
                </a:solidFill>
              </a:rPr>
              <a:t>v)Box type system</a:t>
            </a:r>
            <a:endParaRPr lang="en-IN" sz="2400" dirty="0">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lgn="just">
              <a:buNone/>
            </a:pPr>
            <a:r>
              <a:rPr lang="en-IN" sz="2400" b="1" dirty="0" err="1" smtClean="0">
                <a:solidFill>
                  <a:schemeClr val="tx1"/>
                </a:solidFill>
              </a:rPr>
              <a:t>i</a:t>
            </a:r>
            <a:r>
              <a:rPr lang="en-IN" sz="2400" b="1" dirty="0" smtClean="0">
                <a:solidFill>
                  <a:schemeClr val="tx1"/>
                </a:solidFill>
              </a:rPr>
              <a:t>)Open Prefab System</a:t>
            </a:r>
          </a:p>
          <a:p>
            <a:pPr algn="just">
              <a:buFontTx/>
              <a:buChar char="-"/>
            </a:pPr>
            <a:r>
              <a:rPr lang="en-IN" sz="2400" dirty="0" smtClean="0">
                <a:solidFill>
                  <a:schemeClr val="tx1"/>
                </a:solidFill>
              </a:rPr>
              <a:t>This system is based on the use of basic structural elements to form whole or part of building. The standard prefab concrete components which can be used are prefabricated slabs, prefabricated beams, columns, precast lintels and sunshades etc.,</a:t>
            </a:r>
          </a:p>
          <a:p>
            <a:pPr algn="just">
              <a:buFontTx/>
              <a:buChar char="-"/>
            </a:pPr>
            <a:r>
              <a:rPr lang="en-IN" sz="2400" dirty="0" smtClean="0">
                <a:solidFill>
                  <a:schemeClr val="tx1"/>
                </a:solidFill>
              </a:rPr>
              <a:t>Foundation for the columns could be prefabricated or conventional cast in-situ depending upon the soil condition and load.</a:t>
            </a:r>
          </a:p>
          <a:p>
            <a:pPr algn="just">
              <a:buFontTx/>
              <a:buChar char="-"/>
            </a:pPr>
            <a:r>
              <a:rPr lang="en-IN" sz="2400" dirty="0" smtClean="0">
                <a:solidFill>
                  <a:schemeClr val="tx1"/>
                </a:solidFill>
              </a:rPr>
              <a:t>The columns may have hinged or fixed base connections depending upon the type of components used and method of design adopted</a:t>
            </a:r>
            <a:endParaRPr lang="en-IN" sz="2400" dirty="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Two types of open prefab system are</a:t>
            </a:r>
          </a:p>
          <a:p>
            <a:pPr lvl="1" algn="just">
              <a:buNone/>
            </a:pPr>
            <a:r>
              <a:rPr lang="en-IN" sz="2400" dirty="0" smtClean="0">
                <a:solidFill>
                  <a:schemeClr val="tx1"/>
                </a:solidFill>
              </a:rPr>
              <a:t>a)Partial prefab open system</a:t>
            </a:r>
          </a:p>
          <a:p>
            <a:pPr lvl="1" algn="just">
              <a:buNone/>
            </a:pPr>
            <a:r>
              <a:rPr lang="en-IN" sz="2400" dirty="0" smtClean="0">
                <a:solidFill>
                  <a:schemeClr val="tx1"/>
                </a:solidFill>
              </a:rPr>
              <a:t>b)Full prefab open system</a:t>
            </a:r>
          </a:p>
          <a:p>
            <a:pPr lvl="1" indent="-742950" algn="just">
              <a:buNone/>
            </a:pPr>
            <a:r>
              <a:rPr lang="en-IN" sz="2400" b="1" dirty="0" smtClean="0">
                <a:solidFill>
                  <a:schemeClr val="tx1"/>
                </a:solidFill>
              </a:rPr>
              <a:t>a)Partial prefab open system</a:t>
            </a:r>
          </a:p>
          <a:p>
            <a:pPr lvl="1" indent="-742950" algn="just">
              <a:buFontTx/>
              <a:buChar char="-"/>
            </a:pPr>
            <a:r>
              <a:rPr lang="en-IN" sz="2400" dirty="0" smtClean="0">
                <a:solidFill>
                  <a:schemeClr val="tx1"/>
                </a:solidFill>
              </a:rPr>
              <a:t>This system emphasizes the use of prefabricated roofing and flooring and other minor elements like lintels, sunshades, kitchen sills in conventional building construction.</a:t>
            </a:r>
          </a:p>
          <a:p>
            <a:pPr lvl="1" indent="-742950" algn="just">
              <a:buNone/>
            </a:pPr>
            <a:r>
              <a:rPr lang="en-IN" sz="2400" b="1" dirty="0" smtClean="0">
                <a:solidFill>
                  <a:schemeClr val="tx1"/>
                </a:solidFill>
              </a:rPr>
              <a:t>b)Full prefab open system</a:t>
            </a:r>
          </a:p>
          <a:p>
            <a:pPr lvl="1" indent="-742950" algn="just">
              <a:buFontTx/>
              <a:buChar char="-"/>
            </a:pPr>
            <a:r>
              <a:rPr lang="en-IN" sz="2400" dirty="0" smtClean="0">
                <a:solidFill>
                  <a:schemeClr val="tx1"/>
                </a:solidFill>
              </a:rPr>
              <a:t>All structural components are prefabricated</a:t>
            </a:r>
          </a:p>
          <a:p>
            <a:pPr lvl="1" indent="-742950" algn="just">
              <a:buNone/>
            </a:pPr>
            <a:endParaRPr lang="en-IN" sz="2400" dirty="0" smtClean="0">
              <a:solidFill>
                <a:schemeClr val="tx1"/>
              </a:solidFill>
            </a:endParaRPr>
          </a:p>
          <a:p>
            <a:pPr lvl="1" indent="-742950">
              <a:buFontTx/>
              <a:buChar char="-"/>
            </a:pPr>
            <a:endParaRPr lang="en-IN" sz="2400" dirty="0" smtClean="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solidFill>
                  <a:schemeClr val="tx1"/>
                </a:solidFill>
              </a:rPr>
              <a:t>ii)Large panel prefab system</a:t>
            </a:r>
          </a:p>
          <a:p>
            <a:pPr algn="just">
              <a:buFontTx/>
              <a:buChar char="-"/>
            </a:pPr>
            <a:r>
              <a:rPr lang="en-IN" sz="2400" dirty="0" smtClean="0">
                <a:solidFill>
                  <a:schemeClr val="tx1"/>
                </a:solidFill>
              </a:rPr>
              <a:t>Based on use of large panel prefab system.</a:t>
            </a:r>
          </a:p>
          <a:p>
            <a:pPr algn="just">
              <a:buFontTx/>
              <a:buChar char="-"/>
            </a:pPr>
            <a:r>
              <a:rPr lang="en-IN" sz="2400" dirty="0" smtClean="0">
                <a:solidFill>
                  <a:schemeClr val="tx1"/>
                </a:solidFill>
              </a:rPr>
              <a:t>Components used are prefabricated large panels for walls, floors, roofs, staircases etc.,</a:t>
            </a:r>
          </a:p>
          <a:p>
            <a:pPr algn="just">
              <a:buFontTx/>
              <a:buChar char="-"/>
            </a:pPr>
            <a:r>
              <a:rPr lang="en-IN" sz="2400" dirty="0" smtClean="0">
                <a:solidFill>
                  <a:schemeClr val="tx1"/>
                </a:solidFill>
              </a:rPr>
              <a:t>It is a box like structure.</a:t>
            </a:r>
          </a:p>
          <a:p>
            <a:pPr algn="just">
              <a:buFontTx/>
              <a:buChar char="-"/>
            </a:pPr>
            <a:r>
              <a:rPr lang="en-IN" sz="2400" dirty="0" smtClean="0">
                <a:solidFill>
                  <a:schemeClr val="tx1"/>
                </a:solidFill>
              </a:rPr>
              <a:t>Both horizontal and vertical members are load bearing.</a:t>
            </a:r>
          </a:p>
          <a:p>
            <a:pPr algn="just">
              <a:buFontTx/>
              <a:buChar char="-"/>
            </a:pPr>
            <a:r>
              <a:rPr lang="en-IN" sz="2400" dirty="0" smtClean="0">
                <a:solidFill>
                  <a:schemeClr val="tx1"/>
                </a:solidFill>
              </a:rPr>
              <a:t>The prefabricated large panel walls can be classified as</a:t>
            </a:r>
          </a:p>
          <a:p>
            <a:pPr algn="just">
              <a:buNone/>
            </a:pPr>
            <a:r>
              <a:rPr lang="en-IN" sz="2400" dirty="0" smtClean="0">
                <a:solidFill>
                  <a:schemeClr val="tx1"/>
                </a:solidFill>
              </a:rPr>
              <a:t>	a)Cross wall system</a:t>
            </a:r>
          </a:p>
          <a:p>
            <a:pPr algn="just">
              <a:buNone/>
            </a:pPr>
            <a:r>
              <a:rPr lang="en-IN" sz="2400" dirty="0" smtClean="0">
                <a:solidFill>
                  <a:schemeClr val="tx1"/>
                </a:solidFill>
              </a:rPr>
              <a:t>	b)Longitudinal system</a:t>
            </a:r>
            <a:endParaRPr lang="en-IN" sz="2400" dirty="0">
              <a:solidFill>
                <a:schemeClr val="tx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 name="Picture 5"/>
          <p:cNvPicPr>
            <a:picLocks noGrp="1" noChangeAspect="1" noChangeArrowheads="1"/>
          </p:cNvPicPr>
          <p:nvPr>
            <p:ph idx="1"/>
          </p:nvPr>
        </p:nvPicPr>
        <p:blipFill>
          <a:blip r:embed="rId2"/>
          <a:srcRect/>
          <a:stretch>
            <a:fillRect/>
          </a:stretch>
        </p:blipFill>
        <p:spPr bwMode="auto">
          <a:xfrm>
            <a:off x="1676400" y="1274892"/>
            <a:ext cx="5791200" cy="5506908"/>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185565"/>
          </a:xfrm>
        </p:spPr>
        <p:txBody>
          <a:bodyPr>
            <a:normAutofit lnSpcReduction="10000"/>
          </a:bodyPr>
          <a:lstStyle/>
          <a:p>
            <a:pPr algn="just">
              <a:buNone/>
            </a:pPr>
            <a:r>
              <a:rPr lang="en-IN" sz="2400" dirty="0" smtClean="0">
                <a:solidFill>
                  <a:schemeClr val="tx1"/>
                </a:solidFill>
              </a:rPr>
              <a:t>a)Cross wall system</a:t>
            </a:r>
          </a:p>
          <a:p>
            <a:pPr algn="just">
              <a:buFontTx/>
              <a:buChar char="-"/>
            </a:pPr>
            <a:r>
              <a:rPr lang="en-IN" sz="2400" dirty="0" smtClean="0">
                <a:solidFill>
                  <a:schemeClr val="tx1"/>
                </a:solidFill>
              </a:rPr>
              <a:t>Cross walls are load bearing and facade walls are non load bearing.</a:t>
            </a:r>
          </a:p>
          <a:p>
            <a:pPr algn="just">
              <a:buFontTx/>
              <a:buChar char="-"/>
            </a:pPr>
            <a:r>
              <a:rPr lang="en-IN" sz="2400" dirty="0" smtClean="0">
                <a:solidFill>
                  <a:schemeClr val="tx1"/>
                </a:solidFill>
              </a:rPr>
              <a:t>Suitable for high rise buildings</a:t>
            </a:r>
          </a:p>
          <a:p>
            <a:pPr algn="just">
              <a:buNone/>
            </a:pPr>
            <a:r>
              <a:rPr lang="en-IN" sz="2400" dirty="0" smtClean="0">
                <a:solidFill>
                  <a:schemeClr val="tx1"/>
                </a:solidFill>
              </a:rPr>
              <a:t>b)Longitudinal wall system</a:t>
            </a:r>
          </a:p>
          <a:p>
            <a:pPr algn="just">
              <a:buFontTx/>
              <a:buChar char="-"/>
            </a:pPr>
            <a:r>
              <a:rPr lang="en-IN" sz="2400" dirty="0" smtClean="0">
                <a:solidFill>
                  <a:schemeClr val="tx1"/>
                </a:solidFill>
              </a:rPr>
              <a:t>Cross wall is non load bearing and longitudinal walls are load bearing.</a:t>
            </a:r>
          </a:p>
          <a:p>
            <a:pPr algn="just">
              <a:buFontTx/>
              <a:buChar char="-"/>
            </a:pPr>
            <a:r>
              <a:rPr lang="en-IN" sz="2400" dirty="0" smtClean="0">
                <a:solidFill>
                  <a:schemeClr val="tx1"/>
                </a:solidFill>
              </a:rPr>
              <a:t>Suitable for low rise buildings.</a:t>
            </a:r>
          </a:p>
          <a:p>
            <a:pPr algn="just">
              <a:buNone/>
            </a:pPr>
            <a:r>
              <a:rPr lang="en-IN" sz="2400" dirty="0" smtClean="0">
                <a:solidFill>
                  <a:schemeClr val="tx1"/>
                </a:solidFill>
              </a:rPr>
              <a:t>Prefabricated floors</a:t>
            </a:r>
          </a:p>
          <a:p>
            <a:pPr algn="just">
              <a:buFontTx/>
              <a:buChar char="-"/>
            </a:pPr>
            <a:r>
              <a:rPr lang="en-IN" sz="2400" dirty="0" smtClean="0">
                <a:solidFill>
                  <a:schemeClr val="tx1"/>
                </a:solidFill>
              </a:rPr>
              <a:t>Depending upon the composition prefabricated floors are classified as</a:t>
            </a:r>
          </a:p>
          <a:p>
            <a:pPr algn="just">
              <a:buNone/>
            </a:pPr>
            <a:r>
              <a:rPr lang="en-IN" sz="2400" dirty="0" smtClean="0">
                <a:solidFill>
                  <a:schemeClr val="tx1"/>
                </a:solidFill>
              </a:rPr>
              <a:t>	a)Homogeneous floor</a:t>
            </a:r>
          </a:p>
          <a:p>
            <a:pPr algn="just">
              <a:buNone/>
            </a:pPr>
            <a:r>
              <a:rPr lang="en-IN" sz="2400" dirty="0" smtClean="0">
                <a:solidFill>
                  <a:schemeClr val="tx1"/>
                </a:solidFill>
              </a:rPr>
              <a:t>	b)Non homogeneous floor</a:t>
            </a:r>
          </a:p>
          <a:p>
            <a:pPr>
              <a:buNone/>
            </a:pPr>
            <a:endParaRPr lang="en-IN" sz="2400" dirty="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lgn="just">
              <a:buNone/>
            </a:pPr>
            <a:r>
              <a:rPr lang="en-IN" sz="2400" dirty="0" smtClean="0">
                <a:solidFill>
                  <a:schemeClr val="tx1"/>
                </a:solidFill>
              </a:rPr>
              <a:t>- Depending upon the way loads are transferred, the prefabricated floors are classified as </a:t>
            </a:r>
          </a:p>
          <a:p>
            <a:pPr algn="just">
              <a:buNone/>
            </a:pPr>
            <a:r>
              <a:rPr lang="en-IN" sz="2400" dirty="0" smtClean="0">
                <a:solidFill>
                  <a:schemeClr val="tx1"/>
                </a:solidFill>
              </a:rPr>
              <a:t>	a)One way system</a:t>
            </a:r>
          </a:p>
          <a:p>
            <a:pPr algn="just">
              <a:buNone/>
            </a:pPr>
            <a:r>
              <a:rPr lang="en-IN" sz="2400" dirty="0" smtClean="0">
                <a:solidFill>
                  <a:schemeClr val="tx1"/>
                </a:solidFill>
              </a:rPr>
              <a:t>	b)Two way system</a:t>
            </a:r>
          </a:p>
          <a:p>
            <a:pPr algn="just">
              <a:buNone/>
            </a:pPr>
            <a:endParaRPr lang="en-IN" sz="2400" dirty="0" smtClean="0">
              <a:solidFill>
                <a:schemeClr val="tx1"/>
              </a:solidFill>
            </a:endParaRPr>
          </a:p>
          <a:p>
            <a:pPr algn="just">
              <a:buNone/>
            </a:pPr>
            <a:r>
              <a:rPr lang="en-IN" sz="2400" b="1" dirty="0" smtClean="0">
                <a:solidFill>
                  <a:schemeClr val="tx1"/>
                </a:solidFill>
              </a:rPr>
              <a:t>iii)Frame System</a:t>
            </a:r>
          </a:p>
          <a:p>
            <a:pPr algn="just">
              <a:buFontTx/>
              <a:buChar char="-"/>
            </a:pPr>
            <a:r>
              <a:rPr lang="en-IN" sz="2400" dirty="0" smtClean="0">
                <a:solidFill>
                  <a:schemeClr val="tx1"/>
                </a:solidFill>
              </a:rPr>
              <a:t>Components are usually linear elements.</a:t>
            </a:r>
          </a:p>
          <a:p>
            <a:pPr algn="just">
              <a:buFontTx/>
              <a:buChar char="-"/>
            </a:pPr>
            <a:r>
              <a:rPr lang="en-IN" sz="2400" dirty="0" smtClean="0">
                <a:solidFill>
                  <a:schemeClr val="tx1"/>
                </a:solidFill>
              </a:rPr>
              <a:t>The beams are seated on the corbels of pillars usually with hinged joints. (rigid connection is also carried out).</a:t>
            </a:r>
          </a:p>
          <a:p>
            <a:pPr algn="just">
              <a:buFontTx/>
              <a:buChar char="-"/>
            </a:pPr>
            <a:r>
              <a:rPr lang="en-IN" sz="2400" dirty="0" smtClean="0">
                <a:solidFill>
                  <a:schemeClr val="tx1"/>
                </a:solidFill>
              </a:rPr>
              <a:t>Joints are filled with concrete at site.</a:t>
            </a:r>
          </a:p>
          <a:p>
            <a:pPr algn="just">
              <a:buNone/>
            </a:pPr>
            <a:endParaRPr lang="en-IN" sz="2400" dirty="0">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 name="Picture 4"/>
          <p:cNvPicPr>
            <a:picLocks noGrp="1" noChangeAspect="1" noChangeArrowheads="1"/>
          </p:cNvPicPr>
          <p:nvPr>
            <p:ph idx="1"/>
          </p:nvPr>
        </p:nvPicPr>
        <p:blipFill>
          <a:blip r:embed="rId2"/>
          <a:srcRect/>
          <a:stretch>
            <a:fillRect/>
          </a:stretch>
        </p:blipFill>
        <p:spPr bwMode="auto">
          <a:xfrm>
            <a:off x="762000" y="1380129"/>
            <a:ext cx="7924800" cy="5249271"/>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solidFill>
                  <a:schemeClr val="tx1"/>
                </a:solidFill>
              </a:rPr>
              <a:t>iv)Lift Slab System</a:t>
            </a:r>
          </a:p>
          <a:p>
            <a:pPr algn="just">
              <a:buFontTx/>
              <a:buChar char="-"/>
            </a:pPr>
            <a:r>
              <a:rPr lang="en-IN" sz="2400" dirty="0" smtClean="0">
                <a:solidFill>
                  <a:schemeClr val="tx1"/>
                </a:solidFill>
              </a:rPr>
              <a:t>Partially prefabricated in plant (pillars) and partially </a:t>
            </a:r>
            <a:r>
              <a:rPr lang="en-IN" sz="2400" dirty="0" err="1" smtClean="0">
                <a:solidFill>
                  <a:schemeClr val="tx1"/>
                </a:solidFill>
              </a:rPr>
              <a:t>precasted</a:t>
            </a:r>
            <a:r>
              <a:rPr lang="en-IN" sz="2400" dirty="0" smtClean="0">
                <a:solidFill>
                  <a:schemeClr val="tx1"/>
                </a:solidFill>
              </a:rPr>
              <a:t> on site (slabs).</a:t>
            </a:r>
          </a:p>
          <a:p>
            <a:pPr algn="just">
              <a:buFontTx/>
              <a:buChar char="-"/>
            </a:pPr>
            <a:r>
              <a:rPr lang="en-IN" sz="2400" dirty="0" smtClean="0">
                <a:solidFill>
                  <a:schemeClr val="tx1"/>
                </a:solidFill>
              </a:rPr>
              <a:t>It consists of one or more high pillars (max 5).</a:t>
            </a:r>
          </a:p>
          <a:p>
            <a:pPr algn="just">
              <a:buFontTx/>
              <a:buChar char="-"/>
            </a:pPr>
            <a:r>
              <a:rPr lang="en-IN" sz="2400" dirty="0" smtClean="0">
                <a:solidFill>
                  <a:schemeClr val="tx1"/>
                </a:solidFill>
              </a:rPr>
              <a:t>Up to 30 storey high construction is possible.</a:t>
            </a:r>
          </a:p>
          <a:p>
            <a:pPr algn="just">
              <a:buFontTx/>
              <a:buChar char="-"/>
            </a:pPr>
            <a:r>
              <a:rPr lang="en-IN" sz="2400" dirty="0" smtClean="0">
                <a:solidFill>
                  <a:schemeClr val="tx1"/>
                </a:solidFill>
              </a:rPr>
              <a:t>Consists of specially designed joints and temporary joints.</a:t>
            </a:r>
          </a:p>
          <a:p>
            <a:pPr algn="just">
              <a:buFontTx/>
              <a:buChar char="-"/>
            </a:pPr>
            <a:r>
              <a:rPr lang="en-IN" sz="2400" dirty="0" smtClean="0">
                <a:solidFill>
                  <a:schemeClr val="tx1"/>
                </a:solidFill>
              </a:rPr>
              <a:t>Slabs are casted on the ground (one on top of another) and then lifted with cranes and elevators. </a:t>
            </a:r>
          </a:p>
          <a:p>
            <a:pPr algn="just">
              <a:buFontTx/>
              <a:buChar char="-"/>
            </a:pPr>
            <a:endParaRPr lang="en-IN" sz="2400"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 name="Picture 2"/>
          <p:cNvPicPr>
            <a:picLocks noGrp="1" noChangeAspect="1" noChangeArrowheads="1"/>
          </p:cNvPicPr>
          <p:nvPr>
            <p:ph idx="1"/>
          </p:nvPr>
        </p:nvPicPr>
        <p:blipFill>
          <a:blip r:embed="rId2"/>
          <a:srcRect/>
          <a:stretch>
            <a:fillRect/>
          </a:stretch>
        </p:blipFill>
        <p:spPr bwMode="auto">
          <a:xfrm>
            <a:off x="1371600" y="1143000"/>
            <a:ext cx="7315200" cy="563507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 name="Picture 2"/>
          <p:cNvPicPr>
            <a:picLocks noGrp="1" noChangeAspect="1" noChangeArrowheads="1"/>
          </p:cNvPicPr>
          <p:nvPr>
            <p:ph idx="1"/>
          </p:nvPr>
        </p:nvPicPr>
        <p:blipFill>
          <a:blip r:embed="rId2"/>
          <a:srcRect/>
          <a:stretch>
            <a:fillRect/>
          </a:stretch>
        </p:blipFill>
        <p:spPr bwMode="auto">
          <a:xfrm>
            <a:off x="304800" y="1905000"/>
            <a:ext cx="8681357" cy="4419600"/>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smtClean="0">
                <a:solidFill>
                  <a:schemeClr val="tx1"/>
                </a:solidFill>
              </a:rPr>
              <a:t>Lift-Slab Procedure:</a:t>
            </a:r>
          </a:p>
          <a:p>
            <a:pPr algn="just">
              <a:buNone/>
            </a:pPr>
            <a:r>
              <a:rPr lang="en-IN" sz="2400" dirty="0" err="1" smtClean="0">
                <a:solidFill>
                  <a:schemeClr val="tx1"/>
                </a:solidFill>
              </a:rPr>
              <a:t>i</a:t>
            </a:r>
            <a:r>
              <a:rPr lang="en-IN" sz="2400" dirty="0" smtClean="0">
                <a:solidFill>
                  <a:schemeClr val="tx1"/>
                </a:solidFill>
              </a:rPr>
              <a:t>)Pillars and first package of slabs (</a:t>
            </a:r>
            <a:r>
              <a:rPr lang="en-IN" sz="2400" dirty="0" err="1" smtClean="0">
                <a:solidFill>
                  <a:schemeClr val="tx1"/>
                </a:solidFill>
              </a:rPr>
              <a:t>Eg</a:t>
            </a:r>
            <a:r>
              <a:rPr lang="en-IN" sz="2400" dirty="0" smtClean="0">
                <a:solidFill>
                  <a:schemeClr val="tx1"/>
                </a:solidFill>
              </a:rPr>
              <a:t>: 5 pieces) are prepared at the ground level.</a:t>
            </a:r>
          </a:p>
          <a:p>
            <a:pPr algn="just">
              <a:buNone/>
            </a:pPr>
            <a:r>
              <a:rPr lang="en-IN" sz="2400" dirty="0" smtClean="0">
                <a:solidFill>
                  <a:schemeClr val="tx1"/>
                </a:solidFill>
              </a:rPr>
              <a:t>ii)Lifting boxes are mounted on the pillars and a single slab is lifted to first floor level.</a:t>
            </a:r>
          </a:p>
          <a:p>
            <a:pPr algn="just">
              <a:buNone/>
            </a:pPr>
            <a:r>
              <a:rPr lang="en-IN" sz="2400" dirty="0" smtClean="0">
                <a:solidFill>
                  <a:schemeClr val="tx1"/>
                </a:solidFill>
              </a:rPr>
              <a:t>iii)Other boxes are sequentially raised to higher position to enable the slabs to be lifted to their required final position. Slabs are held in relative position (temporary) by pinning system.</a:t>
            </a:r>
            <a:endParaRPr lang="en-IN" sz="2400" dirty="0">
              <a:solidFill>
                <a:schemeClr val="tx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smtClean="0">
                <a:solidFill>
                  <a:schemeClr val="tx1"/>
                </a:solidFill>
              </a:rPr>
              <a:t>v)Box Type System</a:t>
            </a:r>
          </a:p>
          <a:p>
            <a:pPr algn="just">
              <a:buFontTx/>
              <a:buChar char="-"/>
            </a:pPr>
            <a:r>
              <a:rPr lang="en-IN" sz="2400" dirty="0" smtClean="0">
                <a:solidFill>
                  <a:schemeClr val="tx1"/>
                </a:solidFill>
              </a:rPr>
              <a:t>In this system room size units are prefabricated and erected at site.</a:t>
            </a:r>
          </a:p>
          <a:p>
            <a:pPr algn="just">
              <a:buFontTx/>
              <a:buChar char="-"/>
            </a:pPr>
            <a:r>
              <a:rPr lang="en-IN" sz="2400" dirty="0" smtClean="0">
                <a:solidFill>
                  <a:schemeClr val="tx1"/>
                </a:solidFill>
              </a:rPr>
              <a:t>Toilet and Kitchen blocks could also be similarly prefabricated and erected at site.</a:t>
            </a:r>
          </a:p>
          <a:p>
            <a:pPr algn="just">
              <a:buFontTx/>
              <a:buChar char="-"/>
            </a:pPr>
            <a:r>
              <a:rPr lang="en-IN" sz="2400" dirty="0" smtClean="0">
                <a:solidFill>
                  <a:schemeClr val="tx1"/>
                </a:solidFill>
              </a:rPr>
              <a:t>This system derives its stability and stiffness from the box units which are formed by four adjacent walls which are joined to make rigid connection. </a:t>
            </a:r>
            <a:endParaRPr lang="en-IN" sz="2400" dirty="0">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PRODUCTION OF PREFABRICATES</a:t>
            </a:r>
            <a:endParaRPr lang="en-IN" dirty="0"/>
          </a:p>
        </p:txBody>
      </p:sp>
      <p:sp>
        <p:nvSpPr>
          <p:cNvPr id="3" name="Content Placeholder 2"/>
          <p:cNvSpPr>
            <a:spLocks noGrp="1"/>
          </p:cNvSpPr>
          <p:nvPr>
            <p:ph idx="1"/>
          </p:nvPr>
        </p:nvSpPr>
        <p:spPr/>
        <p:txBody>
          <a:bodyPr/>
          <a:lstStyle/>
          <a:p>
            <a:r>
              <a:rPr lang="en-IN" dirty="0" smtClean="0">
                <a:solidFill>
                  <a:schemeClr val="tx1"/>
                </a:solidFill>
              </a:rPr>
              <a:t>Stand System</a:t>
            </a:r>
          </a:p>
          <a:p>
            <a:r>
              <a:rPr lang="en-IN" dirty="0" smtClean="0">
                <a:solidFill>
                  <a:schemeClr val="tx1"/>
                </a:solidFill>
              </a:rPr>
              <a:t>Conveyor belt or production line system</a:t>
            </a:r>
          </a:p>
          <a:p>
            <a:r>
              <a:rPr lang="en-IN" dirty="0" smtClean="0">
                <a:solidFill>
                  <a:schemeClr val="tx1"/>
                </a:solidFill>
              </a:rPr>
              <a:t>Aggregate system</a:t>
            </a:r>
            <a:endParaRPr lang="en-IN" dirty="0">
              <a:solidFill>
                <a:schemeClr val="tx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Tilting Table</a:t>
            </a:r>
            <a:endParaRPr lang="en-IN" dirty="0"/>
          </a:p>
        </p:txBody>
      </p:sp>
      <p:pic>
        <p:nvPicPr>
          <p:cNvPr id="1026" name="Picture 2" descr="E:\CE2045-PREFABRICATED\Tilting table 1.jpg"/>
          <p:cNvPicPr>
            <a:picLocks noGrp="1" noChangeAspect="1" noChangeArrowheads="1"/>
          </p:cNvPicPr>
          <p:nvPr>
            <p:ph idx="1"/>
          </p:nvPr>
        </p:nvPicPr>
        <p:blipFill>
          <a:blip r:embed="rId2"/>
          <a:srcRect/>
          <a:stretch>
            <a:fillRect/>
          </a:stretch>
        </p:blipFill>
        <p:spPr bwMode="auto">
          <a:xfrm>
            <a:off x="1066800" y="1295400"/>
            <a:ext cx="7315200" cy="53721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Battery Mould</a:t>
            </a:r>
            <a:endParaRPr lang="en-IN" dirty="0"/>
          </a:p>
        </p:txBody>
      </p:sp>
      <p:pic>
        <p:nvPicPr>
          <p:cNvPr id="2050" name="Picture 2" descr="E:\CE2045-PREFABRICATED\battery mould.jpg"/>
          <p:cNvPicPr>
            <a:picLocks noGrp="1" noChangeAspect="1" noChangeArrowheads="1"/>
          </p:cNvPicPr>
          <p:nvPr>
            <p:ph idx="1"/>
          </p:nvPr>
        </p:nvPicPr>
        <p:blipFill>
          <a:blip r:embed="rId2"/>
          <a:srcRect/>
          <a:stretch>
            <a:fillRect/>
          </a:stretch>
        </p:blipFill>
        <p:spPr bwMode="auto">
          <a:xfrm>
            <a:off x="342400" y="1600200"/>
            <a:ext cx="8649200" cy="44196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TRANSPORTATION</a:t>
            </a:r>
            <a:endParaRPr lang="en-IN" dirty="0"/>
          </a:p>
        </p:txBody>
      </p:sp>
      <p:sp>
        <p:nvSpPr>
          <p:cNvPr id="3" name="Content Placeholder 2"/>
          <p:cNvSpPr>
            <a:spLocks noGrp="1"/>
          </p:cNvSpPr>
          <p:nvPr>
            <p:ph idx="1"/>
          </p:nvPr>
        </p:nvSpPr>
        <p:spPr>
          <a:xfrm>
            <a:off x="754374" y="1443834"/>
            <a:ext cx="7482545" cy="5033165"/>
          </a:xfrm>
        </p:spPr>
        <p:txBody>
          <a:bodyPr>
            <a:normAutofit/>
          </a:bodyPr>
          <a:lstStyle/>
          <a:p>
            <a:pPr algn="just"/>
            <a:r>
              <a:rPr lang="en-IN" sz="2400" dirty="0" smtClean="0">
                <a:solidFill>
                  <a:schemeClr val="tx1"/>
                </a:solidFill>
              </a:rPr>
              <a:t>Transportation means taking the prefabricates in a vehicle of wagon or truck from the prefabrication industry to the place of site work for erection.</a:t>
            </a:r>
          </a:p>
          <a:p>
            <a:pPr algn="just"/>
            <a:r>
              <a:rPr lang="en-IN" sz="2400" dirty="0" smtClean="0">
                <a:solidFill>
                  <a:schemeClr val="tx1"/>
                </a:solidFill>
              </a:rPr>
              <a:t>In addition to railway wagons, special transporters are used to carry the prefabricated units from the factory to the building site.</a:t>
            </a:r>
          </a:p>
          <a:p>
            <a:pPr algn="just"/>
            <a:r>
              <a:rPr lang="en-IN" sz="2400" dirty="0" smtClean="0">
                <a:solidFill>
                  <a:schemeClr val="tx1"/>
                </a:solidFill>
              </a:rPr>
              <a:t>These are designed to suit the prefabricate dimensions and weight and convenient method of loading.</a:t>
            </a:r>
          </a:p>
          <a:p>
            <a:pPr algn="just"/>
            <a:r>
              <a:rPr lang="en-IN" sz="2400" dirty="0" smtClean="0">
                <a:solidFill>
                  <a:schemeClr val="tx1"/>
                </a:solidFill>
              </a:rPr>
              <a:t>In some places, the lorries are used to transport large prefabricates which are equipped or having power operated unloading derricks.(cranes or lifting mechanism)</a:t>
            </a:r>
            <a:endParaRPr lang="en-IN" sz="2400" dirty="0">
              <a:solidFill>
                <a:schemeClr val="tx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The following points should be considered for transporting the prefabricates</a:t>
            </a:r>
          </a:p>
          <a:p>
            <a:pPr marL="514350" indent="-514350" algn="just">
              <a:buAutoNum type="romanLcParenR"/>
            </a:pPr>
            <a:r>
              <a:rPr lang="en-IN" sz="2400" dirty="0" smtClean="0">
                <a:solidFill>
                  <a:schemeClr val="tx1"/>
                </a:solidFill>
              </a:rPr>
              <a:t>It must be carried out with extreme care to avoid any jerk and distress in elements and handled /transported in the same orientation as it is to be placed in final position.</a:t>
            </a:r>
          </a:p>
          <a:p>
            <a:pPr marL="514350" indent="-514350" algn="just">
              <a:buAutoNum type="romanLcParenR"/>
            </a:pPr>
            <a:r>
              <a:rPr lang="en-IN" sz="2400" dirty="0" smtClean="0">
                <a:solidFill>
                  <a:schemeClr val="tx1"/>
                </a:solidFill>
              </a:rPr>
              <a:t>It should be properly planned and conformity with traffic rules and regulation.</a:t>
            </a:r>
          </a:p>
          <a:p>
            <a:pPr marL="514350" indent="-514350" algn="just">
              <a:buAutoNum type="romanLcParenR"/>
            </a:pPr>
            <a:r>
              <a:rPr lang="en-IN" sz="2400" dirty="0" smtClean="0">
                <a:solidFill>
                  <a:schemeClr val="tx1"/>
                </a:solidFill>
              </a:rPr>
              <a:t>The size of element decide the mode and size of transport vehicle.</a:t>
            </a:r>
          </a:p>
          <a:p>
            <a:pPr marL="514350" indent="-514350" algn="just">
              <a:buAutoNum type="romanLcParenR"/>
            </a:pPr>
            <a:r>
              <a:rPr lang="en-IN" sz="2400" dirty="0" smtClean="0">
                <a:solidFill>
                  <a:schemeClr val="tx1"/>
                </a:solidFill>
              </a:rPr>
              <a:t>Check the load carrying capacity of the bridges.</a:t>
            </a:r>
            <a:endParaRPr lang="en-IN" sz="2400" dirty="0">
              <a:solidFill>
                <a:schemeClr val="tx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dirty="0" smtClean="0">
                <a:solidFill>
                  <a:schemeClr val="tx1"/>
                </a:solidFill>
              </a:rPr>
              <a:t>vi) Avoid excessive cantilever projection while transport.</a:t>
            </a:r>
          </a:p>
          <a:p>
            <a:pPr algn="just">
              <a:buNone/>
            </a:pPr>
            <a:r>
              <a:rPr lang="en-IN" sz="2400" dirty="0" smtClean="0">
                <a:solidFill>
                  <a:schemeClr val="tx1"/>
                </a:solidFill>
              </a:rPr>
              <a:t>vii) Special care should be taken while moving in curves and uneven roads which may lead to undesirable stresses.</a:t>
            </a:r>
          </a:p>
          <a:p>
            <a:pPr algn="just">
              <a:buNone/>
            </a:pPr>
            <a:r>
              <a:rPr lang="en-IN" sz="2400" dirty="0" smtClean="0">
                <a:solidFill>
                  <a:schemeClr val="tx1"/>
                </a:solidFill>
              </a:rPr>
              <a:t>viii) Before loading, proper base packing materials, proper location and packing must be done one over the other.</a:t>
            </a:r>
          </a:p>
          <a:p>
            <a:pPr algn="just">
              <a:buNone/>
            </a:pPr>
            <a:r>
              <a:rPr lang="en-IN" sz="2400" b="1" u="sng" dirty="0" smtClean="0">
                <a:solidFill>
                  <a:schemeClr val="tx1"/>
                </a:solidFill>
              </a:rPr>
              <a:t>Delivery:</a:t>
            </a:r>
          </a:p>
          <a:p>
            <a:pPr marL="514350" indent="-514350" algn="just">
              <a:buAutoNum type="romanLcParenR"/>
            </a:pPr>
            <a:r>
              <a:rPr lang="en-IN" sz="2400" dirty="0" smtClean="0">
                <a:solidFill>
                  <a:schemeClr val="tx1"/>
                </a:solidFill>
              </a:rPr>
              <a:t>Delivery of prefabricate elements should be planned according to the general erection sequence to minimize unnecessary site storage and handling.</a:t>
            </a:r>
          </a:p>
          <a:p>
            <a:pPr marL="514350" indent="-514350" algn="just">
              <a:buNone/>
            </a:pPr>
            <a:endParaRPr lang="en-IN" sz="2400" dirty="0">
              <a:solidFill>
                <a:schemeClr val="tx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lnSpcReduction="10000"/>
          </a:bodyPr>
          <a:lstStyle/>
          <a:p>
            <a:pPr algn="just">
              <a:buNone/>
            </a:pPr>
            <a:r>
              <a:rPr lang="en-IN" sz="2400" dirty="0" smtClean="0">
                <a:solidFill>
                  <a:schemeClr val="tx1"/>
                </a:solidFill>
              </a:rPr>
              <a:t>ii) Prefabricate elements should be loaded and delivered with proper supports and frames. Cushioning and tie-downs to prevent damage during transports.</a:t>
            </a:r>
          </a:p>
          <a:p>
            <a:pPr algn="just">
              <a:buNone/>
            </a:pPr>
            <a:r>
              <a:rPr lang="en-IN" sz="2400" dirty="0" smtClean="0">
                <a:solidFill>
                  <a:schemeClr val="tx1"/>
                </a:solidFill>
              </a:rPr>
              <a:t>iii) Adequate packing or protection to the edges of prefabricate elements should also be provided to minimize the risk of damage during transport.</a:t>
            </a:r>
          </a:p>
          <a:p>
            <a:pPr algn="just">
              <a:buNone/>
            </a:pPr>
            <a:r>
              <a:rPr lang="en-IN" sz="2400" b="1" u="sng" dirty="0" smtClean="0">
                <a:solidFill>
                  <a:schemeClr val="tx1"/>
                </a:solidFill>
              </a:rPr>
              <a:t>Handling:</a:t>
            </a:r>
          </a:p>
          <a:p>
            <a:pPr algn="just">
              <a:buNone/>
            </a:pPr>
            <a:r>
              <a:rPr lang="en-IN" sz="2400" dirty="0" err="1" smtClean="0">
                <a:solidFill>
                  <a:schemeClr val="tx1"/>
                </a:solidFill>
              </a:rPr>
              <a:t>i</a:t>
            </a:r>
            <a:r>
              <a:rPr lang="en-IN" sz="2400" dirty="0" smtClean="0">
                <a:solidFill>
                  <a:schemeClr val="tx1"/>
                </a:solidFill>
              </a:rPr>
              <a:t>) Lifting and handling position shall be clearly defined particularly if sections are critical.</a:t>
            </a:r>
          </a:p>
          <a:p>
            <a:pPr algn="just">
              <a:buNone/>
            </a:pPr>
            <a:r>
              <a:rPr lang="en-IN" sz="2400" dirty="0" smtClean="0">
                <a:solidFill>
                  <a:schemeClr val="tx1"/>
                </a:solidFill>
              </a:rPr>
              <a:t>ii) It mainly involves the removal of prefabricate elements from mould, transportation to the storage yard and unloading operation and  erection of these element at the job site.</a:t>
            </a:r>
            <a:endParaRPr lang="en-IN" sz="2400" dirty="0">
              <a:solidFill>
                <a:schemeClr val="tx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solidFill>
                  <a:schemeClr val="tx1"/>
                </a:solidFill>
              </a:rPr>
              <a:t>iii) Prefabricate elements are </a:t>
            </a:r>
            <a:r>
              <a:rPr lang="en-IN" sz="2400" dirty="0" err="1" smtClean="0">
                <a:solidFill>
                  <a:schemeClr val="tx1"/>
                </a:solidFill>
              </a:rPr>
              <a:t>demoulded</a:t>
            </a:r>
            <a:r>
              <a:rPr lang="en-IN" sz="2400" dirty="0" smtClean="0">
                <a:solidFill>
                  <a:schemeClr val="tx1"/>
                </a:solidFill>
              </a:rPr>
              <a:t> and transported to the site only when concrete reach required strength.</a:t>
            </a:r>
          </a:p>
          <a:p>
            <a:pPr>
              <a:buNone/>
            </a:pPr>
            <a:r>
              <a:rPr lang="en-IN" sz="2400" dirty="0" smtClean="0">
                <a:solidFill>
                  <a:schemeClr val="tx1"/>
                </a:solidFill>
              </a:rPr>
              <a:t>iv) But these elements haven’t got full design strength and prone to damage during handling.</a:t>
            </a:r>
          </a:p>
          <a:p>
            <a:pPr>
              <a:buNone/>
            </a:pPr>
            <a:r>
              <a:rPr lang="en-IN" sz="2400" dirty="0" smtClean="0">
                <a:solidFill>
                  <a:schemeClr val="tx1"/>
                </a:solidFill>
              </a:rPr>
              <a:t>v) So it has to be carefully handled to avoid excessive stress during handling.</a:t>
            </a:r>
          </a:p>
          <a:p>
            <a:pPr>
              <a:buNone/>
            </a:pPr>
            <a:endParaRPr lang="en-IN" sz="2400" dirty="0" smtClean="0">
              <a:solidFill>
                <a:schemeClr val="tx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mtClean="0"/>
              <a:t>ERECTION</a:t>
            </a:r>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Erection of building means keeping of prefabricated products in proper and correct position at the site.</a:t>
            </a:r>
          </a:p>
          <a:p>
            <a:pPr algn="just"/>
            <a:r>
              <a:rPr lang="en-IN" sz="2400" dirty="0" smtClean="0">
                <a:solidFill>
                  <a:schemeClr val="tx1"/>
                </a:solidFill>
              </a:rPr>
              <a:t>Before doing the erection the setting out should be done and carefully checked with survey instruments.</a:t>
            </a:r>
          </a:p>
          <a:p>
            <a:pPr algn="just"/>
            <a:r>
              <a:rPr lang="en-IN" sz="2400" dirty="0" smtClean="0">
                <a:solidFill>
                  <a:schemeClr val="tx1"/>
                </a:solidFill>
              </a:rPr>
              <a:t>While erection the working of the crane and the correct layout of the crane must be checked.</a:t>
            </a:r>
          </a:p>
          <a:p>
            <a:pPr algn="just"/>
            <a:r>
              <a:rPr lang="en-IN" sz="2400" dirty="0" err="1" smtClean="0">
                <a:solidFill>
                  <a:schemeClr val="tx1"/>
                </a:solidFill>
              </a:rPr>
              <a:t>Uneveness</a:t>
            </a:r>
            <a:r>
              <a:rPr lang="en-IN" sz="2400" dirty="0" smtClean="0">
                <a:solidFill>
                  <a:schemeClr val="tx1"/>
                </a:solidFill>
              </a:rPr>
              <a:t> of the ground, makes it difficult to lay a horizontal crane truck.</a:t>
            </a:r>
          </a:p>
          <a:p>
            <a:pPr algn="just"/>
            <a:r>
              <a:rPr lang="en-IN" sz="2400" dirty="0" smtClean="0">
                <a:solidFill>
                  <a:schemeClr val="tx1"/>
                </a:solidFill>
              </a:rPr>
              <a:t>When there is steep slope, high embankment is required and this is costly and technically difficult.</a:t>
            </a:r>
            <a:endParaRPr lang="en-IN" sz="2400" dirty="0">
              <a:solidFill>
                <a:schemeClr val="tx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Prefabricated buildings are erected in convenient sections.</a:t>
            </a:r>
          </a:p>
          <a:p>
            <a:pPr algn="just"/>
            <a:r>
              <a:rPr lang="en-IN" sz="2400" dirty="0" smtClean="0">
                <a:solidFill>
                  <a:schemeClr val="tx1"/>
                </a:solidFill>
              </a:rPr>
              <a:t>Sections should be correctly fixed and should be rigid in all directions.</a:t>
            </a:r>
          </a:p>
          <a:p>
            <a:pPr algn="just"/>
            <a:r>
              <a:rPr lang="en-IN" sz="2400" dirty="0" smtClean="0">
                <a:solidFill>
                  <a:schemeClr val="tx1"/>
                </a:solidFill>
              </a:rPr>
              <a:t>The normal sequences of erections are</a:t>
            </a:r>
          </a:p>
          <a:p>
            <a:pPr algn="just">
              <a:buNone/>
            </a:pPr>
            <a:r>
              <a:rPr lang="en-IN" sz="2400" dirty="0" smtClean="0">
                <a:solidFill>
                  <a:schemeClr val="tx1"/>
                </a:solidFill>
              </a:rPr>
              <a:t>	</a:t>
            </a:r>
            <a:r>
              <a:rPr lang="en-IN" sz="2400" dirty="0" err="1" smtClean="0">
                <a:solidFill>
                  <a:schemeClr val="tx1"/>
                </a:solidFill>
              </a:rPr>
              <a:t>i</a:t>
            </a:r>
            <a:r>
              <a:rPr lang="en-IN" sz="2400" dirty="0" smtClean="0">
                <a:solidFill>
                  <a:schemeClr val="tx1"/>
                </a:solidFill>
              </a:rPr>
              <a:t>)Structural wall units.</a:t>
            </a:r>
          </a:p>
          <a:p>
            <a:pPr algn="just">
              <a:buNone/>
            </a:pPr>
            <a:r>
              <a:rPr lang="en-IN" sz="2400" dirty="0" smtClean="0">
                <a:solidFill>
                  <a:schemeClr val="tx1"/>
                </a:solidFill>
              </a:rPr>
              <a:t>	ii)Non-structural wall units (partition).</a:t>
            </a:r>
          </a:p>
          <a:p>
            <a:pPr algn="just">
              <a:buNone/>
            </a:pPr>
            <a:r>
              <a:rPr lang="en-IN" sz="2400" dirty="0" smtClean="0">
                <a:solidFill>
                  <a:schemeClr val="tx1"/>
                </a:solidFill>
              </a:rPr>
              <a:t>	iii)Floor panels, balconies, staircase units.</a:t>
            </a:r>
          </a:p>
          <a:p>
            <a:pPr algn="just">
              <a:buNone/>
            </a:pPr>
            <a:r>
              <a:rPr lang="en-IN" sz="2400" dirty="0" smtClean="0">
                <a:solidFill>
                  <a:schemeClr val="tx1"/>
                </a:solidFill>
              </a:rPr>
              <a:t>	iv)Specialized pre-fabricates( chimneys, ventilation ducts, sanitary installations).</a:t>
            </a:r>
            <a:endParaRPr lang="en-IN" sz="2400" dirty="0">
              <a:solidFill>
                <a:schemeClr val="tx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solidFill>
                  <a:schemeClr val="tx1"/>
                </a:solidFill>
              </a:rPr>
              <a:t>The materials required for construction are also lifted by crane and stacked on the floor at the place of work.</a:t>
            </a:r>
          </a:p>
          <a:p>
            <a:pPr algn="just"/>
            <a:r>
              <a:rPr lang="en-IN" sz="2400" dirty="0" smtClean="0">
                <a:solidFill>
                  <a:schemeClr val="tx1"/>
                </a:solidFill>
              </a:rPr>
              <a:t>In large panel buildings, where two external and one internal wall panels meet at common joint, the external panels are erected first and the joint between them is sealed or covered and then the internal wall panel is placed.</a:t>
            </a:r>
          </a:p>
          <a:p>
            <a:pPr algn="just">
              <a:buNone/>
            </a:pPr>
            <a:r>
              <a:rPr lang="en-IN" sz="2400" b="1" u="sng" dirty="0" smtClean="0">
                <a:solidFill>
                  <a:schemeClr val="tx1"/>
                </a:solidFill>
              </a:rPr>
              <a:t>ERECTION PREPARATION:</a:t>
            </a:r>
          </a:p>
          <a:p>
            <a:pPr algn="just">
              <a:buNone/>
            </a:pPr>
            <a:r>
              <a:rPr lang="en-IN" sz="2400" dirty="0" err="1" smtClean="0">
                <a:solidFill>
                  <a:schemeClr val="tx1"/>
                </a:solidFill>
              </a:rPr>
              <a:t>i</a:t>
            </a:r>
            <a:r>
              <a:rPr lang="en-IN" sz="2400" dirty="0" smtClean="0">
                <a:solidFill>
                  <a:schemeClr val="tx1"/>
                </a:solidFill>
              </a:rPr>
              <a:t>)Check the crane access to site and erection platform to prevent cranes or trucks damaging the concrete floors during access.</a:t>
            </a:r>
            <a:endParaRPr lang="en-IN" sz="2400" dirty="0">
              <a:solidFill>
                <a:schemeClr val="tx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a:bodyPr>
          <a:lstStyle/>
          <a:p>
            <a:pPr algn="just">
              <a:buNone/>
            </a:pPr>
            <a:r>
              <a:rPr lang="en-IN" sz="2400" dirty="0" smtClean="0">
                <a:solidFill>
                  <a:schemeClr val="tx1"/>
                </a:solidFill>
              </a:rPr>
              <a:t>ii)Obtain verification that the erection platform can support the erection loads.</a:t>
            </a:r>
          </a:p>
          <a:p>
            <a:pPr algn="just">
              <a:buNone/>
            </a:pPr>
            <a:r>
              <a:rPr lang="en-IN" sz="2400" dirty="0" smtClean="0">
                <a:solidFill>
                  <a:schemeClr val="tx1"/>
                </a:solidFill>
              </a:rPr>
              <a:t>iii) Ensure the locating dowels and levelling shims are correctly located.</a:t>
            </a:r>
          </a:p>
          <a:p>
            <a:pPr algn="just">
              <a:buNone/>
            </a:pPr>
            <a:r>
              <a:rPr lang="en-IN" sz="2400" dirty="0" smtClean="0">
                <a:solidFill>
                  <a:schemeClr val="tx1"/>
                </a:solidFill>
              </a:rPr>
              <a:t>iv)Clear the site for truck.</a:t>
            </a:r>
          </a:p>
          <a:p>
            <a:pPr algn="just">
              <a:buNone/>
            </a:pPr>
            <a:r>
              <a:rPr lang="en-IN" sz="2400" dirty="0" smtClean="0">
                <a:solidFill>
                  <a:schemeClr val="tx1"/>
                </a:solidFill>
              </a:rPr>
              <a:t>v)Ensure sufficient space is available for precast propping or panel bracing.</a:t>
            </a:r>
          </a:p>
          <a:p>
            <a:pPr algn="just">
              <a:buNone/>
            </a:pPr>
            <a:r>
              <a:rPr lang="en-IN" sz="2400" dirty="0" smtClean="0">
                <a:solidFill>
                  <a:schemeClr val="tx1"/>
                </a:solidFill>
              </a:rPr>
              <a:t>vi)Builder must ensure that adequate temporary base restraint is provided for any prefabricate element to prevent sliding failure at the base.</a:t>
            </a:r>
          </a:p>
          <a:p>
            <a:pPr algn="just">
              <a:buNone/>
            </a:pPr>
            <a:r>
              <a:rPr lang="en-IN" sz="2400" dirty="0" smtClean="0">
                <a:solidFill>
                  <a:schemeClr val="tx1"/>
                </a:solidFill>
              </a:rPr>
              <a:t>vii)Check lifting inserts are in their correct location and recesses are cleaned in preparation for lifting.</a:t>
            </a:r>
            <a:endParaRPr lang="en-IN" sz="2400" dirty="0">
              <a:solidFill>
                <a:schemeClr val="tx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lnSpcReduction="10000"/>
          </a:bodyPr>
          <a:lstStyle/>
          <a:p>
            <a:pPr>
              <a:buNone/>
            </a:pPr>
            <a:r>
              <a:rPr lang="en-IN" sz="2400" b="1" u="sng" dirty="0" smtClean="0">
                <a:solidFill>
                  <a:schemeClr val="tx1"/>
                </a:solidFill>
              </a:rPr>
              <a:t>Types of Cranes</a:t>
            </a:r>
          </a:p>
          <a:p>
            <a:pPr>
              <a:buNone/>
            </a:pPr>
            <a:r>
              <a:rPr lang="en-IN" sz="2400" b="1" dirty="0" smtClean="0">
                <a:solidFill>
                  <a:schemeClr val="tx1"/>
                </a:solidFill>
              </a:rPr>
              <a:t>1)Stationary Cranes</a:t>
            </a:r>
          </a:p>
          <a:p>
            <a:pPr>
              <a:buNone/>
            </a:pPr>
            <a:r>
              <a:rPr lang="en-IN" sz="2400" dirty="0" smtClean="0">
                <a:solidFill>
                  <a:schemeClr val="tx1"/>
                </a:solidFill>
              </a:rPr>
              <a:t>a)Guyed derrick crane</a:t>
            </a:r>
          </a:p>
          <a:p>
            <a:pPr>
              <a:buNone/>
            </a:pPr>
            <a:r>
              <a:rPr lang="en-IN" sz="2400" dirty="0" smtClean="0">
                <a:solidFill>
                  <a:schemeClr val="tx1"/>
                </a:solidFill>
              </a:rPr>
              <a:t>b)Climbing crane</a:t>
            </a:r>
          </a:p>
          <a:p>
            <a:pPr>
              <a:buNone/>
            </a:pPr>
            <a:r>
              <a:rPr lang="en-IN" sz="2400" dirty="0" smtClean="0">
                <a:solidFill>
                  <a:schemeClr val="tx1"/>
                </a:solidFill>
              </a:rPr>
              <a:t>c)Tower crane with fixed base</a:t>
            </a:r>
          </a:p>
          <a:p>
            <a:pPr>
              <a:buNone/>
            </a:pPr>
            <a:r>
              <a:rPr lang="en-IN" sz="2400" b="1" dirty="0" smtClean="0">
                <a:solidFill>
                  <a:schemeClr val="tx1"/>
                </a:solidFill>
              </a:rPr>
              <a:t>2)Cranes on rails</a:t>
            </a:r>
          </a:p>
          <a:p>
            <a:pPr>
              <a:buNone/>
            </a:pPr>
            <a:r>
              <a:rPr lang="en-IN" sz="2400" dirty="0" smtClean="0">
                <a:solidFill>
                  <a:schemeClr val="tx1"/>
                </a:solidFill>
              </a:rPr>
              <a:t>a)Portal crane</a:t>
            </a:r>
          </a:p>
          <a:p>
            <a:pPr>
              <a:buNone/>
            </a:pPr>
            <a:r>
              <a:rPr lang="en-IN" sz="2400" dirty="0" smtClean="0">
                <a:solidFill>
                  <a:schemeClr val="tx1"/>
                </a:solidFill>
              </a:rPr>
              <a:t>b)Tower cranes</a:t>
            </a:r>
          </a:p>
          <a:p>
            <a:pPr>
              <a:buNone/>
            </a:pPr>
            <a:r>
              <a:rPr lang="en-IN" sz="2400" b="1" dirty="0" smtClean="0">
                <a:solidFill>
                  <a:schemeClr val="tx1"/>
                </a:solidFill>
              </a:rPr>
              <a:t>3)Mobile crane moving on ground</a:t>
            </a:r>
          </a:p>
          <a:p>
            <a:pPr>
              <a:buNone/>
            </a:pPr>
            <a:r>
              <a:rPr lang="en-IN" sz="2400" dirty="0" smtClean="0">
                <a:solidFill>
                  <a:schemeClr val="tx1"/>
                </a:solidFill>
              </a:rPr>
              <a:t>a)Truck mounted</a:t>
            </a:r>
          </a:p>
          <a:p>
            <a:pPr>
              <a:buNone/>
            </a:pPr>
            <a:r>
              <a:rPr lang="en-IN" sz="2400" dirty="0" smtClean="0">
                <a:solidFill>
                  <a:schemeClr val="tx1"/>
                </a:solidFill>
              </a:rPr>
              <a:t>b)Crawler mounted</a:t>
            </a:r>
            <a:endParaRPr lang="en-IN" sz="2400" dirty="0">
              <a:solidFill>
                <a:schemeClr val="tx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solidFill>
                  <a:schemeClr val="tx1"/>
                </a:solidFill>
              </a:rPr>
              <a:t>a)Guyed derrick crane</a:t>
            </a:r>
          </a:p>
          <a:p>
            <a:r>
              <a:rPr lang="en-IN" sz="2400" dirty="0" smtClean="0">
                <a:solidFill>
                  <a:schemeClr val="tx1"/>
                </a:solidFill>
              </a:rPr>
              <a:t>Used on framed buildings for erection of floor panel, columns and slab strips.</a:t>
            </a:r>
          </a:p>
          <a:p>
            <a:pPr>
              <a:buNone/>
            </a:pPr>
            <a:endParaRPr lang="en-IN" sz="2400" dirty="0">
              <a:solidFill>
                <a:schemeClr val="tx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Guyed Derrick Crane</a:t>
            </a:r>
            <a:endParaRPr lang="en-IN" dirty="0"/>
          </a:p>
        </p:txBody>
      </p:sp>
      <p:pic>
        <p:nvPicPr>
          <p:cNvPr id="1026" name="Picture 2" descr="E:\CE2045-PREFABRICATED\guyed derrick.jpg"/>
          <p:cNvPicPr>
            <a:picLocks noGrp="1" noChangeAspect="1" noChangeArrowheads="1"/>
          </p:cNvPicPr>
          <p:nvPr>
            <p:ph idx="1"/>
          </p:nvPr>
        </p:nvPicPr>
        <p:blipFill>
          <a:blip r:embed="rId2"/>
          <a:srcRect/>
          <a:stretch>
            <a:fillRect/>
          </a:stretch>
        </p:blipFill>
        <p:spPr bwMode="auto">
          <a:xfrm>
            <a:off x="1066800" y="1600200"/>
            <a:ext cx="7464488" cy="457200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Climbing Crane</a:t>
            </a:r>
            <a:endParaRPr lang="en-IN" dirty="0"/>
          </a:p>
        </p:txBody>
      </p:sp>
      <p:pic>
        <p:nvPicPr>
          <p:cNvPr id="2050" name="Picture 2" descr="E:\CE2045-PREFABRICATED\climbing crane.jpg"/>
          <p:cNvPicPr>
            <a:picLocks noGrp="1" noChangeAspect="1" noChangeArrowheads="1"/>
          </p:cNvPicPr>
          <p:nvPr>
            <p:ph idx="1"/>
          </p:nvPr>
        </p:nvPicPr>
        <p:blipFill>
          <a:blip r:embed="rId2"/>
          <a:srcRect/>
          <a:stretch>
            <a:fillRect/>
          </a:stretch>
        </p:blipFill>
        <p:spPr bwMode="auto">
          <a:xfrm>
            <a:off x="1676400" y="990600"/>
            <a:ext cx="5943600" cy="5686044"/>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Tower Crane</a:t>
            </a:r>
            <a:endParaRPr lang="en-IN" dirty="0"/>
          </a:p>
        </p:txBody>
      </p:sp>
      <p:pic>
        <p:nvPicPr>
          <p:cNvPr id="3074" name="Picture 2" descr="E:\CE2045-PREFABRICATED\Tower-Crane.jpg"/>
          <p:cNvPicPr>
            <a:picLocks noGrp="1" noChangeAspect="1" noChangeArrowheads="1"/>
          </p:cNvPicPr>
          <p:nvPr>
            <p:ph idx="1"/>
          </p:nvPr>
        </p:nvPicPr>
        <p:blipFill>
          <a:blip r:embed="rId2"/>
          <a:srcRect/>
          <a:stretch>
            <a:fillRect/>
          </a:stretch>
        </p:blipFill>
        <p:spPr bwMode="auto">
          <a:xfrm>
            <a:off x="1828800" y="1295399"/>
            <a:ext cx="5638800" cy="5326381"/>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Portal Cranes</a:t>
            </a:r>
            <a:endParaRPr lang="en-IN" dirty="0"/>
          </a:p>
        </p:txBody>
      </p:sp>
      <p:pic>
        <p:nvPicPr>
          <p:cNvPr id="4098" name="Picture 2" descr="E:\CE2045-PREFABRICATED\portal_crane.jpg"/>
          <p:cNvPicPr>
            <a:picLocks noGrp="1" noChangeAspect="1" noChangeArrowheads="1"/>
          </p:cNvPicPr>
          <p:nvPr>
            <p:ph idx="1"/>
          </p:nvPr>
        </p:nvPicPr>
        <p:blipFill>
          <a:blip r:embed="rId2"/>
          <a:srcRect/>
          <a:stretch>
            <a:fillRect/>
          </a:stretch>
        </p:blipFill>
        <p:spPr bwMode="auto">
          <a:xfrm>
            <a:off x="762000" y="1295400"/>
            <a:ext cx="7772400" cy="54864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Tower Cranes on rail</a:t>
            </a:r>
            <a:endParaRPr lang="en-IN" dirty="0"/>
          </a:p>
        </p:txBody>
      </p:sp>
      <p:pic>
        <p:nvPicPr>
          <p:cNvPr id="5122" name="Picture 2" descr="E:\CE2045-PREFABRICATED\Tower_Crane on rails.jpg"/>
          <p:cNvPicPr>
            <a:picLocks noGrp="1" noChangeAspect="1" noChangeArrowheads="1"/>
          </p:cNvPicPr>
          <p:nvPr>
            <p:ph idx="1"/>
          </p:nvPr>
        </p:nvPicPr>
        <p:blipFill>
          <a:blip r:embed="rId2"/>
          <a:srcRect/>
          <a:stretch>
            <a:fillRect/>
          </a:stretch>
        </p:blipFill>
        <p:spPr bwMode="auto">
          <a:xfrm>
            <a:off x="1219200" y="1371600"/>
            <a:ext cx="7010400" cy="52578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Truck Mounted Crane</a:t>
            </a:r>
            <a:endParaRPr lang="en-IN" dirty="0"/>
          </a:p>
        </p:txBody>
      </p:sp>
      <p:pic>
        <p:nvPicPr>
          <p:cNvPr id="6146" name="Picture 2" descr="E:\CE2045-PREFABRICATED\truck mounted crane.jpg"/>
          <p:cNvPicPr>
            <a:picLocks noGrp="1" noChangeAspect="1" noChangeArrowheads="1"/>
          </p:cNvPicPr>
          <p:nvPr>
            <p:ph idx="1"/>
          </p:nvPr>
        </p:nvPicPr>
        <p:blipFill>
          <a:blip r:embed="rId2"/>
          <a:srcRect/>
          <a:stretch>
            <a:fillRect/>
          </a:stretch>
        </p:blipFill>
        <p:spPr bwMode="auto">
          <a:xfrm>
            <a:off x="1676400" y="1447800"/>
            <a:ext cx="5791200" cy="5069434"/>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Crawler Mounted Crane</a:t>
            </a:r>
            <a:endParaRPr lang="en-IN" dirty="0"/>
          </a:p>
        </p:txBody>
      </p:sp>
      <p:pic>
        <p:nvPicPr>
          <p:cNvPr id="7170" name="Picture 2" descr="E:\CE2045-PREFABRICATED\Crawler_Crane_QUY70HD-Photo-1.jpg"/>
          <p:cNvPicPr>
            <a:picLocks noGrp="1" noChangeAspect="1" noChangeArrowheads="1"/>
          </p:cNvPicPr>
          <p:nvPr>
            <p:ph idx="1"/>
          </p:nvPr>
        </p:nvPicPr>
        <p:blipFill>
          <a:blip r:embed="rId2"/>
          <a:srcRect/>
          <a:stretch>
            <a:fillRect/>
          </a:stretch>
        </p:blipFill>
        <p:spPr bwMode="auto">
          <a:xfrm>
            <a:off x="1219200" y="1295400"/>
            <a:ext cx="6553200" cy="5382768"/>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5194</TotalTime>
  <Words>2835</Words>
  <Application>Microsoft Office PowerPoint</Application>
  <PresentationFormat>On-screen Show (4:3)</PresentationFormat>
  <Paragraphs>304</Paragraphs>
  <Slides>78</Slides>
  <Notes>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PREFABRICATED STRUCTURES</vt:lpstr>
      <vt:lpstr>DEFINITION</vt:lpstr>
      <vt:lpstr>Slide 3</vt:lpstr>
      <vt:lpstr>NEED FOR PREFABRICATION</vt:lpstr>
      <vt:lpstr>ADVANTAGES</vt:lpstr>
      <vt:lpstr>Slide 6</vt:lpstr>
      <vt:lpstr>DISADVANTAGES</vt:lpstr>
      <vt:lpstr>Slide 8</vt:lpstr>
      <vt:lpstr>PRINCIPLES OF PREFABRICATION</vt:lpstr>
      <vt:lpstr>Contd..</vt:lpstr>
      <vt:lpstr>Slide 11</vt:lpstr>
      <vt:lpstr>Casting</vt:lpstr>
      <vt:lpstr>Curing</vt:lpstr>
      <vt:lpstr>Transportation and Erection</vt:lpstr>
      <vt:lpstr>MATERIALS</vt:lpstr>
      <vt:lpstr>Slide 16</vt:lpstr>
      <vt:lpstr>Slide 17</vt:lpstr>
      <vt:lpstr>Slide 18</vt:lpstr>
      <vt:lpstr>Slide 19</vt:lpstr>
      <vt:lpstr>Slide 20</vt:lpstr>
      <vt:lpstr>Slide 21</vt:lpstr>
      <vt:lpstr>Prefab Foundation</vt:lpstr>
      <vt:lpstr>Steel Frames</vt:lpstr>
      <vt:lpstr>Slide 24</vt:lpstr>
      <vt:lpstr>Slide 25</vt:lpstr>
      <vt:lpstr>MODULAR COORDINATION</vt:lpstr>
      <vt:lpstr>Establishment of Modular Coordination</vt:lpstr>
      <vt:lpstr>Advantages</vt:lpstr>
      <vt:lpstr>BASIC MODULE</vt:lpstr>
      <vt:lpstr>Slide 30</vt:lpstr>
      <vt:lpstr>OBJECTIVES OF MODULAR COORDINATION</vt:lpstr>
      <vt:lpstr>Slide 32</vt:lpstr>
      <vt:lpstr>MODULAR AXIS</vt:lpstr>
      <vt:lpstr>Slide 34</vt:lpstr>
      <vt:lpstr>Slide 35</vt:lpstr>
      <vt:lpstr>Slide 36</vt:lpstr>
      <vt:lpstr>Dimensioning of Prefabricates</vt:lpstr>
      <vt:lpstr>Slide 38</vt:lpstr>
      <vt:lpstr>Slide 39</vt:lpstr>
      <vt:lpstr>Coordination of Prefabricates</vt:lpstr>
      <vt:lpstr>Diversity of Prefabricates</vt:lpstr>
      <vt:lpstr>Slide 42</vt:lpstr>
      <vt:lpstr>STANDARDIZATION</vt:lpstr>
      <vt:lpstr>Slide 44</vt:lpstr>
      <vt:lpstr>SYSTEM FOR PREFABRICATES</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PRODUCTION OF PREFABRICATES</vt:lpstr>
      <vt:lpstr>Tilting Table</vt:lpstr>
      <vt:lpstr>Battery Mould</vt:lpstr>
      <vt:lpstr>TRANSPORTATION</vt:lpstr>
      <vt:lpstr>Slide 62</vt:lpstr>
      <vt:lpstr>Slide 63</vt:lpstr>
      <vt:lpstr>Slide 64</vt:lpstr>
      <vt:lpstr>Slide 65</vt:lpstr>
      <vt:lpstr>ERECTION</vt:lpstr>
      <vt:lpstr>Slide 67</vt:lpstr>
      <vt:lpstr>Slide 68</vt:lpstr>
      <vt:lpstr>Slide 69</vt:lpstr>
      <vt:lpstr>Slide 70</vt:lpstr>
      <vt:lpstr>Slide 71</vt:lpstr>
      <vt:lpstr>Guyed Derrick Crane</vt:lpstr>
      <vt:lpstr>Climbing Crane</vt:lpstr>
      <vt:lpstr>Tower Crane</vt:lpstr>
      <vt:lpstr>Portal Cranes</vt:lpstr>
      <vt:lpstr>Tower Cranes on rail</vt:lpstr>
      <vt:lpstr>Truck Mounted Crane</vt:lpstr>
      <vt:lpstr>Crawler Mounted Crane</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MADHAN</cp:lastModifiedBy>
  <cp:revision>378</cp:revision>
  <dcterms:created xsi:type="dcterms:W3CDTF">2013-08-21T19:17:07Z</dcterms:created>
  <dcterms:modified xsi:type="dcterms:W3CDTF">2015-01-12T01:32:07Z</dcterms:modified>
</cp:coreProperties>
</file>