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2" r:id="rId3"/>
    <p:sldId id="313" r:id="rId4"/>
    <p:sldId id="314" r:id="rId5"/>
    <p:sldId id="315" r:id="rId6"/>
    <p:sldId id="321" r:id="rId7"/>
    <p:sldId id="316" r:id="rId8"/>
    <p:sldId id="317" r:id="rId9"/>
    <p:sldId id="318" r:id="rId10"/>
    <p:sldId id="319" r:id="rId11"/>
    <p:sldId id="320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338" r:id="rId29"/>
    <p:sldId id="339" r:id="rId30"/>
    <p:sldId id="340" r:id="rId31"/>
    <p:sldId id="341" r:id="rId32"/>
    <p:sldId id="344" r:id="rId33"/>
    <p:sldId id="342" r:id="rId34"/>
    <p:sldId id="343" r:id="rId35"/>
    <p:sldId id="345" r:id="rId36"/>
    <p:sldId id="346" r:id="rId37"/>
    <p:sldId id="352" r:id="rId38"/>
    <p:sldId id="347" r:id="rId39"/>
    <p:sldId id="353" r:id="rId40"/>
    <p:sldId id="348" r:id="rId41"/>
    <p:sldId id="354" r:id="rId42"/>
    <p:sldId id="349" r:id="rId43"/>
    <p:sldId id="350" r:id="rId44"/>
    <p:sldId id="351" r:id="rId45"/>
    <p:sldId id="355" r:id="rId46"/>
    <p:sldId id="356" r:id="rId47"/>
    <p:sldId id="357" r:id="rId48"/>
    <p:sldId id="358" r:id="rId49"/>
    <p:sldId id="359" r:id="rId50"/>
    <p:sldId id="360" r:id="rId51"/>
    <p:sldId id="361" r:id="rId52"/>
    <p:sldId id="362" r:id="rId53"/>
    <p:sldId id="363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7FFF"/>
    <a:srgbClr val="F7E289"/>
    <a:srgbClr val="FF9E1D"/>
    <a:srgbClr val="D68B1C"/>
    <a:srgbClr val="D09622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6370338" cy="15637033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9785" y="2207360"/>
            <a:ext cx="7772400" cy="7635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4130" y="4039820"/>
            <a:ext cx="6400800" cy="1068935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75" y="527605"/>
            <a:ext cx="8229600" cy="61082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74" y="1443835"/>
            <a:ext cx="7482545" cy="4581150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0" y="527605"/>
            <a:ext cx="7016195" cy="68488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0" y="1443835"/>
            <a:ext cx="7016195" cy="4275740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6010" y="527605"/>
            <a:ext cx="6244435" cy="53218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71" y="1596540"/>
            <a:ext cx="3817624" cy="63976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671" y="2226403"/>
            <a:ext cx="3817624" cy="303505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705" y="1596540"/>
            <a:ext cx="397033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705" y="2226403"/>
            <a:ext cx="3970330" cy="303505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2/23/2015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PREFABRICATED STRUCTURES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III</a:t>
            </a:r>
          </a:p>
          <a:p>
            <a:r>
              <a:rPr lang="en-US" dirty="0" smtClean="0"/>
              <a:t>DESIGN PRINCIPLES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dirty="0" smtClean="0"/>
              <a:t>DISUNITING OF STRUCTURES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In prefabrication, many elements are prefabricated or assembled or united or joined to form a single structure.</a:t>
            </a:r>
          </a:p>
          <a:p>
            <a:pPr algn="just"/>
            <a:r>
              <a:rPr lang="en-IN" sz="2400" dirty="0" smtClean="0"/>
              <a:t>The problem in pre-fabrication is the transportation.</a:t>
            </a:r>
          </a:p>
          <a:p>
            <a:pPr algn="just"/>
            <a:r>
              <a:rPr lang="en-IN" sz="2400" dirty="0" smtClean="0"/>
              <a:t>To avoid problem in transportation , the structure is disunited or separated in to smaller member or elements so that the transportation becomes very easy and then they are unite or assembled at site.</a:t>
            </a:r>
          </a:p>
          <a:p>
            <a:pPr algn="just"/>
            <a:r>
              <a:rPr lang="en-IN" sz="2400" dirty="0" smtClean="0"/>
              <a:t>The method of separating in to smaller elements is called disuniting of structures in prefabrication.</a:t>
            </a:r>
            <a:endParaRPr lang="en-IN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Instead of using a larger member as a beam or girder, two or three smaller sections may be used and united together as a single member.</a:t>
            </a:r>
          </a:p>
          <a:p>
            <a:r>
              <a:rPr lang="en-IN" sz="2400" dirty="0" smtClean="0"/>
              <a:t>But the load carrying capacity of single member should be equal to the sum of load carrying capacity of 2 (or) 3 smaller members.</a:t>
            </a:r>
          </a:p>
          <a:p>
            <a:r>
              <a:rPr lang="en-IN" sz="2400" dirty="0" smtClean="0"/>
              <a:t>There are four methods of disuniting structures.</a:t>
            </a:r>
            <a:endParaRPr lang="en-IN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IN" sz="2400" b="1" u="sng" dirty="0" smtClean="0"/>
              <a:t>a)Systems Consisting of Linear Members disunite at joints:</a:t>
            </a:r>
          </a:p>
          <a:p>
            <a:pPr algn="just"/>
            <a:r>
              <a:rPr lang="en-IN" sz="2400" dirty="0" smtClean="0"/>
              <a:t>Disuniting at joints give linear members.</a:t>
            </a:r>
          </a:p>
          <a:p>
            <a:pPr algn="just"/>
            <a:r>
              <a:rPr lang="en-IN" sz="2400" dirty="0" smtClean="0"/>
              <a:t>This means a great advantage and facility from the view point of both manufacture and assembly.</a:t>
            </a:r>
          </a:p>
          <a:p>
            <a:pPr algn="just"/>
            <a:r>
              <a:rPr lang="en-IN" sz="2400" dirty="0" smtClean="0"/>
              <a:t>Auxiliary scaffoldings are not necessary and the hoisting process is very simple.</a:t>
            </a:r>
          </a:p>
          <a:p>
            <a:pPr algn="just"/>
            <a:r>
              <a:rPr lang="en-IN" sz="2400" dirty="0" smtClean="0"/>
              <a:t>The disadvantage of this system is that the joints are at the corners i.e., at places where moments usually reach their maximum values, so the forming of joints is difficult.</a:t>
            </a:r>
            <a:endParaRPr lang="en-IN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So the joints must be over dimensioned.</a:t>
            </a:r>
          </a:p>
          <a:p>
            <a:r>
              <a:rPr lang="en-IN" sz="2400" dirty="0" smtClean="0"/>
              <a:t>This necessitates additional materials for the precast members too.</a:t>
            </a:r>
          </a:p>
          <a:p>
            <a:r>
              <a:rPr lang="en-IN" sz="2400" dirty="0" smtClean="0"/>
              <a:t>The other new trend of replacing moment resistant joints by hinge like ones can also be used.</a:t>
            </a:r>
          </a:p>
          <a:p>
            <a:pPr>
              <a:buNone/>
            </a:pPr>
            <a:r>
              <a:rPr lang="en-IN" sz="2400" dirty="0" smtClean="0"/>
              <a:t> </a:t>
            </a:r>
            <a:endParaRPr lang="en-IN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pic>
        <p:nvPicPr>
          <p:cNvPr id="1026" name="Picture 2" descr="E:\CE2045-PREFABRICATED\Unit II\DSC_02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142999"/>
            <a:ext cx="6248400" cy="5578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IN" sz="2400" b="1" u="sng" dirty="0" smtClean="0"/>
              <a:t>b)System for the prefabrication of disuniting in to entire rigid frames:</a:t>
            </a:r>
          </a:p>
          <a:p>
            <a:pPr algn="just"/>
            <a:r>
              <a:rPr lang="en-IN" sz="2400" dirty="0" smtClean="0"/>
              <a:t>To lessen the number of joints and to prefabricate large members in to one leads to the prefabrication of entire frames.</a:t>
            </a:r>
          </a:p>
          <a:p>
            <a:pPr algn="just"/>
            <a:r>
              <a:rPr lang="en-IN" sz="2400" dirty="0" smtClean="0"/>
              <a:t>But these kind of prefabricates are only appropriate for site prefabrication.</a:t>
            </a:r>
          </a:p>
          <a:p>
            <a:pPr algn="just"/>
            <a:r>
              <a:rPr lang="en-IN" sz="2400" dirty="0" smtClean="0"/>
              <a:t>The drawback of this system is hoisting will be more difficult and requires careful preparation.</a:t>
            </a:r>
          </a:p>
          <a:p>
            <a:pPr algn="just"/>
            <a:r>
              <a:rPr lang="en-IN" sz="2400" dirty="0" smtClean="0"/>
              <a:t>The stress distribution of straight members during their hoisting is statically determined. </a:t>
            </a:r>
            <a:endParaRPr lang="en-IN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74" y="1443834"/>
            <a:ext cx="7482545" cy="4880765"/>
          </a:xfrm>
        </p:spPr>
        <p:txBody>
          <a:bodyPr>
            <a:normAutofit/>
          </a:bodyPr>
          <a:lstStyle/>
          <a:p>
            <a:pPr algn="just"/>
            <a:r>
              <a:rPr lang="en-IN" sz="2400" dirty="0" smtClean="0"/>
              <a:t>The stress distribution arising in frames during their hoisting on the other hand is frequently statically redundant.</a:t>
            </a:r>
          </a:p>
          <a:p>
            <a:pPr algn="just"/>
            <a:r>
              <a:rPr lang="en-IN" sz="2400" dirty="0" smtClean="0"/>
              <a:t>It may happen due to tilting of a frame from the horizontal into vertical position when lifted at two points by two separately acting hoisting machines.</a:t>
            </a:r>
          </a:p>
          <a:p>
            <a:pPr algn="just"/>
            <a:r>
              <a:rPr lang="en-IN" sz="2400" dirty="0" smtClean="0"/>
              <a:t>If these two points are not hoisted exactly at the same time and with perfect uniformity, the frame itself will be affected by torsions.</a:t>
            </a:r>
          </a:p>
          <a:p>
            <a:pPr algn="just"/>
            <a:r>
              <a:rPr lang="en-IN" sz="2400" dirty="0" smtClean="0"/>
              <a:t>Connecting two suspension points by balance or a cable rocker enables the frame to be hoisted at one single point.</a:t>
            </a:r>
            <a:endParaRPr lang="en-IN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The stress distribution is statically determined.</a:t>
            </a:r>
          </a:p>
          <a:p>
            <a:pPr algn="just"/>
            <a:r>
              <a:rPr lang="en-IN" sz="2400" dirty="0" smtClean="0"/>
              <a:t>If the rocker is not suspended at the exact same point torsion can also arise in this case.</a:t>
            </a:r>
          </a:p>
          <a:p>
            <a:pPr algn="just"/>
            <a:r>
              <a:rPr lang="en-IN" sz="2400" dirty="0" smtClean="0"/>
              <a:t>Hoisting of asymmetric frames are more difficult.</a:t>
            </a:r>
          </a:p>
          <a:p>
            <a:pPr algn="just"/>
            <a:r>
              <a:rPr lang="en-IN" sz="2400" dirty="0" smtClean="0"/>
              <a:t>This shows that hoisting of a frame is far more complicated than hoisting a straight member.</a:t>
            </a:r>
          </a:p>
          <a:p>
            <a:pPr algn="just"/>
            <a:r>
              <a:rPr lang="en-IN" sz="2400" dirty="0" smtClean="0"/>
              <a:t>Entire frames are prefabricated on the ground close to their final location.</a:t>
            </a:r>
          </a:p>
          <a:p>
            <a:pPr algn="just"/>
            <a:r>
              <a:rPr lang="en-IN" sz="2400" dirty="0" smtClean="0"/>
              <a:t>They can also be produced in a vertical position side by side.</a:t>
            </a:r>
            <a:endParaRPr lang="en-IN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The advantages of prefabricating entire frames are small number of joints are only needed and the possibility of rapid hoisting work.</a:t>
            </a:r>
          </a:p>
          <a:p>
            <a:pPr algn="just"/>
            <a:r>
              <a:rPr lang="en-IN" sz="2400" dirty="0" smtClean="0"/>
              <a:t>This method can be very much handy in construction of large walls consisting of great number of uniform frames.</a:t>
            </a:r>
          </a:p>
          <a:p>
            <a:pPr>
              <a:buNone/>
            </a:pPr>
            <a:endParaRPr lang="en-IN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pic>
        <p:nvPicPr>
          <p:cNvPr id="2050" name="Picture 2" descr="E:\CE2045-PREFABRICATED\Unit II\DSC_02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143000"/>
            <a:ext cx="5791200" cy="56749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74" y="1443834"/>
            <a:ext cx="7482545" cy="503316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IN" sz="2400" b="1" u="sng" dirty="0" smtClean="0"/>
              <a:t>c)System consisting of L, T and U shaped or straight members disunited at points of minimum moments:</a:t>
            </a:r>
          </a:p>
          <a:p>
            <a:pPr algn="just"/>
            <a:r>
              <a:rPr lang="en-IN" sz="2400" dirty="0" smtClean="0"/>
              <a:t>Another method for the disuniting of structures is their division into members at points where the moments are smallest.</a:t>
            </a:r>
          </a:p>
          <a:p>
            <a:pPr algn="just"/>
            <a:r>
              <a:rPr lang="en-IN" sz="2400" dirty="0" smtClean="0"/>
              <a:t>This method is called “Lambda method” in some countries.</a:t>
            </a:r>
          </a:p>
          <a:p>
            <a:pPr algn="just"/>
            <a:r>
              <a:rPr lang="en-IN" sz="2400" dirty="0" smtClean="0"/>
              <a:t>Difficulties met with carrying out a moment-bearing junction at a place where the moment is greater led to this method.</a:t>
            </a:r>
          </a:p>
          <a:p>
            <a:pPr algn="just"/>
            <a:r>
              <a:rPr lang="en-IN" sz="2400" dirty="0" smtClean="0"/>
              <a:t>Therefore, the junctions must be re-sited in places the moments are smallest.</a:t>
            </a:r>
            <a:endParaRPr lang="en-IN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Hinge-like joints can also be formed while joining.</a:t>
            </a:r>
          </a:p>
          <a:p>
            <a:r>
              <a:rPr lang="en-IN" sz="2400" dirty="0" smtClean="0"/>
              <a:t>The drawback of this method is hoisting.</a:t>
            </a:r>
          </a:p>
          <a:p>
            <a:r>
              <a:rPr lang="en-IN" sz="2400" dirty="0" smtClean="0"/>
              <a:t>The hoisting and temporary bracing of L-shaped asymmetric frame member is particularly complicated.</a:t>
            </a:r>
          </a:p>
          <a:p>
            <a:r>
              <a:rPr lang="en-IN" sz="2400" dirty="0" smtClean="0"/>
              <a:t>The joining of members are also not less complicated.</a:t>
            </a:r>
          </a:p>
          <a:p>
            <a:r>
              <a:rPr lang="en-IN" sz="2400" dirty="0" smtClean="0"/>
              <a:t>The joints are dimensioned for the bearing of other adjoining member is necessitated.</a:t>
            </a:r>
          </a:p>
          <a:p>
            <a:endParaRPr lang="en-IN" sz="2400" dirty="0" smtClean="0"/>
          </a:p>
          <a:p>
            <a:pPr>
              <a:buNone/>
            </a:pPr>
            <a:endParaRPr lang="en-IN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pic>
        <p:nvPicPr>
          <p:cNvPr id="3074" name="Picture 2" descr="E:\CE2045-PREFABRICATED\Unit II\DSC_02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152253"/>
            <a:ext cx="5943600" cy="56295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IN" sz="2400" b="1" u="sng" dirty="0" smtClean="0"/>
              <a:t>d)Two-Hinged and Three-hinged Arches:</a:t>
            </a:r>
          </a:p>
          <a:p>
            <a:pPr algn="just"/>
            <a:r>
              <a:rPr lang="en-IN" sz="2400" dirty="0" smtClean="0"/>
              <a:t>Arched structures are normally used for bridging spans of more than 20-25m.</a:t>
            </a:r>
          </a:p>
          <a:p>
            <a:pPr algn="just"/>
            <a:r>
              <a:rPr lang="en-IN" sz="2400" dirty="0" smtClean="0"/>
              <a:t>Production and placing is more difficult than that of straight members but as they demand little material, their use for long span structures is economical.</a:t>
            </a:r>
          </a:p>
          <a:p>
            <a:pPr algn="just"/>
            <a:r>
              <a:rPr lang="en-IN" sz="2400" dirty="0" smtClean="0"/>
              <a:t>Arches can be two and three hinged, but they can also be fixed at footings.</a:t>
            </a:r>
          </a:p>
          <a:p>
            <a:pPr algn="just"/>
            <a:r>
              <a:rPr lang="en-IN" sz="2400" dirty="0" smtClean="0"/>
              <a:t>Arched structures are usually prefabricated and assembled in statically determined three hinged variant.</a:t>
            </a:r>
          </a:p>
          <a:p>
            <a:pPr algn="just">
              <a:buNone/>
            </a:pPr>
            <a:endParaRPr lang="en-IN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The middle hinge is eliminated after placing is finished.</a:t>
            </a:r>
          </a:p>
          <a:p>
            <a:r>
              <a:rPr lang="en-IN" sz="2400" dirty="0" smtClean="0"/>
              <a:t>The reinforcing bars protruding from both members are welded together and the joint between the member is filled with in site concrete.</a:t>
            </a:r>
          </a:p>
          <a:p>
            <a:r>
              <a:rPr lang="en-IN" sz="2400" dirty="0" smtClean="0"/>
              <a:t>Thus the structure is transformed in to hinged arch, increasing thereby its rigidity as well reducing its motion under wind load.</a:t>
            </a:r>
            <a:endParaRPr lang="en-IN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pic>
        <p:nvPicPr>
          <p:cNvPr id="4098" name="Picture 2" descr="E:\CE2045-PREFABRICATED\Unit II\DSC_022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44624"/>
            <a:ext cx="7894454" cy="5032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74" y="1443834"/>
            <a:ext cx="7482545" cy="48807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400" b="1" u="sng" dirty="0" smtClean="0"/>
              <a:t>DESIGN OF CROSS-SECTION BASED ON EFFICIENCY OF MATERIAL:</a:t>
            </a:r>
          </a:p>
          <a:p>
            <a:pPr algn="just"/>
            <a:r>
              <a:rPr lang="en-IN" sz="2400" dirty="0" smtClean="0"/>
              <a:t>Prefabricates can be classified as homogeneous and composite materials based on number of materials used in the fabrication.</a:t>
            </a:r>
          </a:p>
          <a:p>
            <a:pPr algn="just">
              <a:buNone/>
            </a:pPr>
            <a:r>
              <a:rPr lang="en-IN" sz="2400" b="1" u="sng" dirty="0" err="1" smtClean="0"/>
              <a:t>i</a:t>
            </a:r>
            <a:r>
              <a:rPr lang="en-IN" sz="2400" b="1" u="sng" dirty="0" smtClean="0"/>
              <a:t>)Homogenous Prefabricates</a:t>
            </a:r>
          </a:p>
          <a:p>
            <a:pPr algn="just"/>
            <a:r>
              <a:rPr lang="en-IN" sz="2400" dirty="0" smtClean="0"/>
              <a:t>Only one material is used for fabrication.</a:t>
            </a:r>
          </a:p>
          <a:p>
            <a:pPr algn="just"/>
            <a:r>
              <a:rPr lang="en-IN" sz="2400" dirty="0" smtClean="0"/>
              <a:t>They may classified as </a:t>
            </a:r>
          </a:p>
          <a:p>
            <a:pPr algn="just">
              <a:buNone/>
            </a:pPr>
            <a:r>
              <a:rPr lang="en-IN" sz="2400" dirty="0" smtClean="0"/>
              <a:t>		-Solid</a:t>
            </a:r>
          </a:p>
          <a:p>
            <a:pPr algn="just">
              <a:buNone/>
            </a:pPr>
            <a:r>
              <a:rPr lang="en-IN" sz="2400" dirty="0" smtClean="0"/>
              <a:t>		-Hollow</a:t>
            </a:r>
          </a:p>
          <a:p>
            <a:pPr algn="just">
              <a:buNone/>
            </a:pPr>
            <a:r>
              <a:rPr lang="en-IN" sz="2400" dirty="0" smtClean="0"/>
              <a:t>		-Ribbed</a:t>
            </a:r>
          </a:p>
          <a:p>
            <a:pPr>
              <a:buNone/>
            </a:pPr>
            <a:endParaRPr lang="en-IN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74" y="1443834"/>
            <a:ext cx="7482545" cy="48807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400" b="1" u="sng" dirty="0" smtClean="0"/>
              <a:t>ii)Composite Material</a:t>
            </a:r>
          </a:p>
          <a:p>
            <a:pPr algn="just"/>
            <a:r>
              <a:rPr lang="en-IN" sz="2400" dirty="0" smtClean="0"/>
              <a:t>A prefabricate with more than one material is called as composite prefabricate.</a:t>
            </a:r>
          </a:p>
          <a:p>
            <a:pPr algn="just"/>
            <a:r>
              <a:rPr lang="en-IN" sz="2400" dirty="0" smtClean="0"/>
              <a:t>Here many materials in different layers unite together to form a single pre-fabricate or a sandwich Cored unit.</a:t>
            </a:r>
          </a:p>
          <a:p>
            <a:pPr algn="just"/>
            <a:r>
              <a:rPr lang="en-IN" sz="2400" dirty="0" smtClean="0"/>
              <a:t>Each &amp; every individual layer of these prefabricates may take various forms of construction.</a:t>
            </a:r>
          </a:p>
          <a:p>
            <a:pPr algn="just"/>
            <a:r>
              <a:rPr lang="en-IN" sz="2400" dirty="0" smtClean="0"/>
              <a:t>These are classified as</a:t>
            </a:r>
          </a:p>
          <a:p>
            <a:pPr algn="just">
              <a:buNone/>
            </a:pPr>
            <a:r>
              <a:rPr lang="en-IN" sz="2400" dirty="0" smtClean="0"/>
              <a:t>	a)Solid </a:t>
            </a:r>
          </a:p>
          <a:p>
            <a:pPr algn="just">
              <a:buNone/>
            </a:pPr>
            <a:r>
              <a:rPr lang="en-IN" sz="2400" dirty="0" smtClean="0"/>
              <a:t>	b) Cored section</a:t>
            </a:r>
          </a:p>
          <a:p>
            <a:pPr algn="just">
              <a:buNone/>
            </a:pPr>
            <a:r>
              <a:rPr lang="en-IN" sz="2400" dirty="0" smtClean="0"/>
              <a:t>	c)Ribbed section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IN" sz="2400" b="1" u="sng" dirty="0" smtClean="0"/>
              <a:t>a)Solid Cross section:</a:t>
            </a:r>
          </a:p>
          <a:p>
            <a:pPr algn="just"/>
            <a:r>
              <a:rPr lang="en-IN" sz="2400" dirty="0" smtClean="0"/>
              <a:t>Solid c/s have more than one material with two layers.</a:t>
            </a:r>
          </a:p>
          <a:p>
            <a:pPr algn="just">
              <a:buNone/>
            </a:pPr>
            <a:r>
              <a:rPr lang="en-IN" sz="2400" dirty="0" smtClean="0"/>
              <a:t>		-Structural layer</a:t>
            </a:r>
          </a:p>
          <a:p>
            <a:pPr algn="just">
              <a:buNone/>
            </a:pPr>
            <a:r>
              <a:rPr lang="en-IN" sz="2400" dirty="0" smtClean="0"/>
              <a:t>		-Non-structural layer.</a:t>
            </a:r>
          </a:p>
          <a:p>
            <a:pPr algn="just"/>
            <a:r>
              <a:rPr lang="en-IN" sz="2400" dirty="0" smtClean="0"/>
              <a:t>Structural layer takes the load on the structure and safely resist the load.</a:t>
            </a:r>
          </a:p>
          <a:p>
            <a:pPr algn="just"/>
            <a:r>
              <a:rPr lang="en-IN" sz="2400" dirty="0" smtClean="0"/>
              <a:t>Non-structural layer are protective layers and it does not take any load.</a:t>
            </a:r>
          </a:p>
          <a:p>
            <a:pPr algn="just"/>
            <a:r>
              <a:rPr lang="en-IN" sz="2400" dirty="0" smtClean="0"/>
              <a:t>Non-structural layers are insulation or finishing layer which protect the structure from thermal radiation or heat.</a:t>
            </a:r>
            <a:endParaRPr lang="en-IN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dirty="0" smtClean="0"/>
              <a:t>b)Cored Sections:</a:t>
            </a:r>
          </a:p>
          <a:p>
            <a:r>
              <a:rPr lang="en-IN" sz="2400" dirty="0" smtClean="0"/>
              <a:t>These are sections which have different layer or cores and made up of more than material.</a:t>
            </a:r>
            <a:endParaRPr lang="en-IN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IN" sz="2400" b="1" u="sng" dirty="0" smtClean="0"/>
              <a:t>c)Ribbed Section:</a:t>
            </a:r>
          </a:p>
          <a:p>
            <a:pPr algn="just"/>
            <a:r>
              <a:rPr lang="en-IN" sz="2400" dirty="0" smtClean="0"/>
              <a:t>They are prefabricated with ribs in it.</a:t>
            </a:r>
          </a:p>
          <a:p>
            <a:pPr algn="just"/>
            <a:r>
              <a:rPr lang="en-IN" sz="2400" dirty="0" smtClean="0"/>
              <a:t>These ribs are structural layer and withstand the load.</a:t>
            </a:r>
          </a:p>
          <a:p>
            <a:pPr algn="just"/>
            <a:r>
              <a:rPr lang="en-IN" sz="2400" dirty="0" smtClean="0"/>
              <a:t>Here also the non-structural layer or the outer finishing layer is used to protect the structure from heat effect and do not carry any load.</a:t>
            </a:r>
            <a:endParaRPr lang="en-IN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Another type of composite prefabricate  is skeletal prefabricate.</a:t>
            </a:r>
          </a:p>
          <a:p>
            <a:r>
              <a:rPr lang="en-IN" sz="2400" dirty="0" smtClean="0"/>
              <a:t>One material forms a frame work and filled with another material which is lighter.</a:t>
            </a:r>
          </a:p>
          <a:p>
            <a:pPr>
              <a:buNone/>
            </a:pPr>
            <a:endParaRPr lang="en-IN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The cross section of precast reinforced concrete structure can be T, I, U and V-Shaped.</a:t>
            </a:r>
          </a:p>
          <a:p>
            <a:pPr algn="just"/>
            <a:r>
              <a:rPr lang="en-IN" sz="2400" dirty="0" smtClean="0"/>
              <a:t>They may be solid and their profile can be hollow or divided (fretted, latticed) and virendeel columns.</a:t>
            </a:r>
          </a:p>
          <a:p>
            <a:pPr algn="just">
              <a:buNone/>
            </a:pPr>
            <a:r>
              <a:rPr lang="en-IN" sz="2400" b="1" u="sng" dirty="0" smtClean="0"/>
              <a:t>a)Beams of Rectangular T, I,U,V shaped and hollow cross sections:</a:t>
            </a:r>
          </a:p>
          <a:p>
            <a:pPr algn="just"/>
            <a:r>
              <a:rPr lang="en-IN" sz="2400" dirty="0" smtClean="0"/>
              <a:t>Rectangular section is the most simple c/s of pre-cast structures.</a:t>
            </a:r>
          </a:p>
          <a:p>
            <a:pPr algn="just"/>
            <a:r>
              <a:rPr lang="en-IN" sz="2400" dirty="0" smtClean="0"/>
              <a:t>These sections are used for lighter members or sections to be produced in small number.</a:t>
            </a:r>
          </a:p>
          <a:p>
            <a:pPr algn="just"/>
            <a:r>
              <a:rPr lang="en-IN" sz="2400" dirty="0" smtClean="0"/>
              <a:t>The advantage is simple prefabrication.</a:t>
            </a:r>
            <a:endParaRPr lang="en-IN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74" y="1443834"/>
            <a:ext cx="7482545" cy="5033165"/>
          </a:xfrm>
        </p:spPr>
        <p:txBody>
          <a:bodyPr>
            <a:normAutofit/>
          </a:bodyPr>
          <a:lstStyle/>
          <a:p>
            <a:pPr algn="just"/>
            <a:r>
              <a:rPr lang="en-IN" sz="2400" dirty="0" smtClean="0"/>
              <a:t>The disadvantage is rectangular sections are not economical.</a:t>
            </a:r>
          </a:p>
          <a:p>
            <a:pPr algn="just"/>
            <a:r>
              <a:rPr lang="en-IN" sz="2400" dirty="0" smtClean="0"/>
              <a:t>Hence the sections such as I, Tee, U and V shaped frequently used in prefabrication.</a:t>
            </a:r>
          </a:p>
          <a:p>
            <a:pPr algn="just"/>
            <a:r>
              <a:rPr lang="en-IN" sz="2400" dirty="0" smtClean="0"/>
              <a:t>The advantage of these sections are</a:t>
            </a:r>
          </a:p>
          <a:p>
            <a:pPr algn="just">
              <a:buNone/>
            </a:pPr>
            <a:r>
              <a:rPr lang="en-IN" sz="2400" dirty="0" smtClean="0"/>
              <a:t>	</a:t>
            </a:r>
            <a:r>
              <a:rPr lang="en-IN" sz="2400" dirty="0" err="1" smtClean="0"/>
              <a:t>i</a:t>
            </a:r>
            <a:r>
              <a:rPr lang="en-IN" sz="2400" dirty="0" smtClean="0"/>
              <a:t>)30-50% savings in concrete</a:t>
            </a:r>
          </a:p>
          <a:p>
            <a:pPr algn="just">
              <a:buNone/>
            </a:pPr>
            <a:r>
              <a:rPr lang="en-IN" sz="2400" dirty="0" smtClean="0"/>
              <a:t>	ii)5-10% savings in steel</a:t>
            </a:r>
          </a:p>
          <a:p>
            <a:pPr algn="just">
              <a:buNone/>
            </a:pPr>
            <a:r>
              <a:rPr lang="en-IN" sz="2400" dirty="0" smtClean="0"/>
              <a:t>	iii)Saving cost in hoisting (lifting) work.</a:t>
            </a:r>
          </a:p>
          <a:p>
            <a:pPr algn="just">
              <a:buNone/>
            </a:pPr>
            <a:r>
              <a:rPr lang="en-IN" sz="2400" dirty="0" smtClean="0"/>
              <a:t>	iv)Less concrete makes a proportionate savings in weight.</a:t>
            </a:r>
          </a:p>
          <a:p>
            <a:pPr algn="just">
              <a:buNone/>
            </a:pPr>
            <a:r>
              <a:rPr lang="en-IN" sz="2400" dirty="0" smtClean="0"/>
              <a:t>	v)These c/s have internal space effect than the rectangular section.</a:t>
            </a:r>
          </a:p>
          <a:p>
            <a:pPr>
              <a:buNone/>
            </a:pPr>
            <a:endParaRPr lang="en-IN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The most important advantage of precast concrete structures over monolithic or cast in situ structures is the method and possibility of forming various cross sections as per requirement.</a:t>
            </a:r>
          </a:p>
          <a:p>
            <a:pPr algn="just"/>
            <a:r>
              <a:rPr lang="en-IN" sz="2400" dirty="0" smtClean="0"/>
              <a:t>From the theory of strength of materials, the sections I, T, U , V and hollow cross sections have more advantage than the rectangular section.</a:t>
            </a:r>
          </a:p>
          <a:p>
            <a:pPr algn="just"/>
            <a:r>
              <a:rPr lang="en-IN" sz="2400" dirty="0" smtClean="0"/>
              <a:t>The economy of c/s these sections are very high than the rectangular section.</a:t>
            </a:r>
          </a:p>
          <a:p>
            <a:pPr algn="just"/>
            <a:r>
              <a:rPr lang="en-IN" sz="2400" dirty="0" smtClean="0"/>
              <a:t>The economy of c/s is measured by a factor called form factor and it is denoted by ‘</a:t>
            </a:r>
            <a:r>
              <a:rPr lang="el-GR" sz="2400" dirty="0" smtClean="0">
                <a:latin typeface="Times New Roman"/>
                <a:cs typeface="Times New Roman"/>
              </a:rPr>
              <a:t>ψ</a:t>
            </a:r>
            <a:r>
              <a:rPr lang="en-IN" sz="2400" dirty="0" smtClean="0">
                <a:latin typeface="Times New Roman"/>
                <a:cs typeface="Times New Roman"/>
              </a:rPr>
              <a:t>’.</a:t>
            </a:r>
            <a:r>
              <a:rPr lang="en-IN" sz="2400" dirty="0" smtClean="0"/>
              <a:t> </a:t>
            </a:r>
            <a:endParaRPr lang="en-IN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74" y="1443834"/>
            <a:ext cx="7482545" cy="4728365"/>
          </a:xfrm>
        </p:spPr>
        <p:txBody>
          <a:bodyPr>
            <a:normAutofit/>
          </a:bodyPr>
          <a:lstStyle/>
          <a:p>
            <a:r>
              <a:rPr lang="en-IN" sz="2400" dirty="0" smtClean="0"/>
              <a:t>The value of ‘</a:t>
            </a:r>
            <a:r>
              <a:rPr lang="el-GR" sz="2400" dirty="0" smtClean="0">
                <a:latin typeface="Times New Roman"/>
                <a:cs typeface="Times New Roman"/>
              </a:rPr>
              <a:t>ψ</a:t>
            </a:r>
            <a:r>
              <a:rPr lang="en-IN" sz="2400" dirty="0" smtClean="0">
                <a:latin typeface="Times New Roman"/>
                <a:cs typeface="Times New Roman"/>
              </a:rPr>
              <a:t>’is</a:t>
            </a:r>
          </a:p>
          <a:p>
            <a:pPr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		</a:t>
            </a:r>
            <a:r>
              <a:rPr lang="el-GR" sz="2400" dirty="0" smtClean="0">
                <a:latin typeface="Times New Roman"/>
                <a:cs typeface="Times New Roman"/>
              </a:rPr>
              <a:t> ψ</a:t>
            </a:r>
            <a:r>
              <a:rPr lang="en-IN" sz="2400" dirty="0" smtClean="0">
                <a:latin typeface="Times New Roman"/>
                <a:cs typeface="Times New Roman"/>
              </a:rPr>
              <a:t> = F/F’</a:t>
            </a:r>
          </a:p>
          <a:p>
            <a:pPr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Where</a:t>
            </a:r>
          </a:p>
          <a:p>
            <a:pPr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F = Area of the investigated cross section</a:t>
            </a:r>
          </a:p>
          <a:p>
            <a:pPr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F’ = Area of a rectangular c/s with the depth ‘h’, width ‘b’ and modulus of resistance ‘k’.</a:t>
            </a:r>
          </a:p>
          <a:p>
            <a:pPr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For rectangular c/s</a:t>
            </a:r>
          </a:p>
          <a:p>
            <a:pPr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	F’ =</a:t>
            </a:r>
            <a:r>
              <a:rPr lang="en-IN" sz="2400" dirty="0" err="1" smtClean="0">
                <a:latin typeface="Times New Roman"/>
                <a:cs typeface="Times New Roman"/>
              </a:rPr>
              <a:t>bh</a:t>
            </a:r>
            <a:r>
              <a:rPr lang="en-IN" sz="2400" dirty="0" smtClean="0">
                <a:latin typeface="Times New Roman"/>
                <a:cs typeface="Times New Roman"/>
              </a:rPr>
              <a:t>                                         ……... (1)</a:t>
            </a:r>
          </a:p>
          <a:p>
            <a:pPr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     k’ = bh</a:t>
            </a:r>
            <a:r>
              <a:rPr lang="en-IN" sz="2400" baseline="30000" dirty="0" smtClean="0">
                <a:latin typeface="Times New Roman"/>
                <a:cs typeface="Times New Roman"/>
              </a:rPr>
              <a:t>2</a:t>
            </a:r>
            <a:r>
              <a:rPr lang="en-IN" sz="2400" dirty="0" smtClean="0">
                <a:latin typeface="Times New Roman"/>
                <a:cs typeface="Times New Roman"/>
              </a:rPr>
              <a:t>/6 = k                             ...........(2)</a:t>
            </a:r>
          </a:p>
          <a:p>
            <a:pPr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	h = (6k/b)</a:t>
            </a:r>
            <a:r>
              <a:rPr lang="en-IN" sz="2400" baseline="30000" dirty="0" smtClean="0">
                <a:latin typeface="Times New Roman"/>
                <a:cs typeface="Times New Roman"/>
              </a:rPr>
              <a:t>1/2                                               </a:t>
            </a:r>
            <a:r>
              <a:rPr lang="en-IN" sz="2400" dirty="0" smtClean="0">
                <a:latin typeface="Times New Roman"/>
                <a:cs typeface="Times New Roman"/>
              </a:rPr>
              <a:t>........... (3)</a:t>
            </a:r>
          </a:p>
          <a:p>
            <a:pPr>
              <a:buNone/>
            </a:pPr>
            <a:endParaRPr lang="en-IN" sz="2400" baseline="30000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en-IN" sz="2400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en-IN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IN" sz="2400" dirty="0" smtClean="0"/>
              <a:t>		F’ = b(6k/b)</a:t>
            </a:r>
            <a:r>
              <a:rPr lang="en-IN" sz="2400" baseline="30000" dirty="0" smtClean="0"/>
              <a:t>1/2</a:t>
            </a:r>
          </a:p>
          <a:p>
            <a:pPr algn="just">
              <a:buNone/>
            </a:pPr>
            <a:r>
              <a:rPr lang="en-IN" sz="2400" dirty="0" smtClean="0"/>
              <a:t>		F’ = (6kb)</a:t>
            </a:r>
            <a:r>
              <a:rPr lang="en-IN" sz="2400" baseline="30000" dirty="0" smtClean="0"/>
              <a:t>1/2</a:t>
            </a:r>
            <a:r>
              <a:rPr lang="en-IN" sz="2400" dirty="0" smtClean="0"/>
              <a:t> </a:t>
            </a:r>
          </a:p>
          <a:p>
            <a:pPr algn="just">
              <a:buNone/>
            </a:pPr>
            <a:r>
              <a:rPr lang="en-IN" sz="2400" dirty="0" smtClean="0"/>
              <a:t>		</a:t>
            </a:r>
            <a:r>
              <a:rPr lang="el-GR" sz="2400" dirty="0" smtClean="0">
                <a:latin typeface="Times New Roman"/>
                <a:cs typeface="Times New Roman"/>
              </a:rPr>
              <a:t> ψ</a:t>
            </a:r>
            <a:r>
              <a:rPr lang="en-IN" sz="2400" dirty="0" smtClean="0">
                <a:latin typeface="Times New Roman"/>
                <a:cs typeface="Times New Roman"/>
              </a:rPr>
              <a:t> = F/F’=F/(</a:t>
            </a:r>
            <a:r>
              <a:rPr lang="en-IN" sz="2400" dirty="0" smtClean="0"/>
              <a:t>(6kb)</a:t>
            </a:r>
            <a:r>
              <a:rPr lang="en-IN" sz="2400" baseline="30000" dirty="0" smtClean="0"/>
              <a:t>1/2</a:t>
            </a:r>
            <a:r>
              <a:rPr lang="en-IN" sz="2400" dirty="0" smtClean="0"/>
              <a:t> )</a:t>
            </a:r>
          </a:p>
          <a:p>
            <a:pPr algn="just">
              <a:buNone/>
            </a:pPr>
            <a:r>
              <a:rPr lang="en-IN" sz="2400" dirty="0" smtClean="0"/>
              <a:t>For rectangular cross section, </a:t>
            </a:r>
            <a:r>
              <a:rPr lang="el-GR" sz="2400" dirty="0" smtClean="0">
                <a:latin typeface="Times New Roman"/>
                <a:cs typeface="Times New Roman"/>
              </a:rPr>
              <a:t>ψ</a:t>
            </a:r>
            <a:r>
              <a:rPr lang="en-IN" sz="2400" dirty="0" smtClean="0">
                <a:latin typeface="Times New Roman"/>
                <a:cs typeface="Times New Roman"/>
              </a:rPr>
              <a:t> = 1</a:t>
            </a:r>
          </a:p>
          <a:p>
            <a:pPr algn="just"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For other section I, U, T, V shape etc</a:t>
            </a:r>
          </a:p>
          <a:p>
            <a:pPr algn="just"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  For these c/s, </a:t>
            </a:r>
            <a:r>
              <a:rPr lang="el-GR" sz="2400" dirty="0" smtClean="0">
                <a:latin typeface="Times New Roman"/>
                <a:cs typeface="Times New Roman"/>
              </a:rPr>
              <a:t>ψ</a:t>
            </a:r>
            <a:r>
              <a:rPr lang="en-IN" sz="2400" dirty="0" smtClean="0">
                <a:latin typeface="Times New Roman"/>
                <a:cs typeface="Times New Roman"/>
              </a:rPr>
              <a:t>&lt;1</a:t>
            </a:r>
          </a:p>
          <a:p>
            <a:pPr algn="just"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If the value of </a:t>
            </a:r>
            <a:r>
              <a:rPr lang="el-GR" sz="2400" dirty="0" smtClean="0">
                <a:latin typeface="Times New Roman"/>
                <a:cs typeface="Times New Roman"/>
              </a:rPr>
              <a:t> ψ</a:t>
            </a:r>
            <a:r>
              <a:rPr lang="en-IN" sz="2400" dirty="0" smtClean="0">
                <a:latin typeface="Times New Roman"/>
                <a:cs typeface="Times New Roman"/>
              </a:rPr>
              <a:t> is smaller, the c/s is more economical.</a:t>
            </a:r>
          </a:p>
          <a:p>
            <a:pPr algn="just"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Consider two precast reinforced concrete beams of ‘I’ section and rectangular section of equal load carrying capacity.</a:t>
            </a:r>
          </a:p>
          <a:p>
            <a:pPr algn="just"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Consider the values, F=2260cm</a:t>
            </a:r>
            <a:r>
              <a:rPr lang="en-IN" sz="2400" baseline="30000" dirty="0" smtClean="0">
                <a:latin typeface="Times New Roman"/>
                <a:cs typeface="Times New Roman"/>
              </a:rPr>
              <a:t>2</a:t>
            </a:r>
            <a:r>
              <a:rPr lang="en-IN" sz="2400" dirty="0" smtClean="0">
                <a:latin typeface="Times New Roman"/>
                <a:cs typeface="Times New Roman"/>
              </a:rPr>
              <a:t> , b=48cm, k=48500cm</a:t>
            </a:r>
            <a:r>
              <a:rPr lang="en-IN" sz="2400" baseline="30000" dirty="0" smtClean="0">
                <a:latin typeface="Times New Roman"/>
                <a:cs typeface="Times New Roman"/>
              </a:rPr>
              <a:t>3</a:t>
            </a:r>
            <a:r>
              <a:rPr lang="en-IN" sz="2400" dirty="0" smtClean="0">
                <a:latin typeface="Times New Roman"/>
                <a:cs typeface="Times New Roman"/>
              </a:rPr>
              <a:t> .</a:t>
            </a:r>
            <a:endParaRPr lang="en-IN" sz="2400" baseline="30000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IN" sz="2400" dirty="0" smtClean="0"/>
              <a:t>The depth of equivalent rectangular c/s is h=77cm.</a:t>
            </a:r>
          </a:p>
          <a:p>
            <a:pPr algn="just"/>
            <a:r>
              <a:rPr lang="en-IN" sz="2400" dirty="0" smtClean="0"/>
              <a:t>The form factor of ‘I’ section is </a:t>
            </a:r>
          </a:p>
          <a:p>
            <a:pPr algn="just">
              <a:buNone/>
            </a:pPr>
            <a:r>
              <a:rPr lang="en-IN" sz="2400" dirty="0" smtClean="0"/>
              <a:t>		</a:t>
            </a:r>
            <a:r>
              <a:rPr lang="el-GR" sz="2400" dirty="0" smtClean="0">
                <a:latin typeface="Times New Roman"/>
                <a:cs typeface="Times New Roman"/>
              </a:rPr>
              <a:t> ψ</a:t>
            </a:r>
            <a:r>
              <a:rPr lang="en-IN" sz="2400" dirty="0" smtClean="0">
                <a:latin typeface="Times New Roman"/>
                <a:cs typeface="Times New Roman"/>
              </a:rPr>
              <a:t> = F/F’ </a:t>
            </a:r>
          </a:p>
          <a:p>
            <a:pPr algn="just">
              <a:buNone/>
            </a:pPr>
            <a:r>
              <a:rPr lang="en-IN" sz="2400" dirty="0" smtClean="0">
                <a:latin typeface="Times New Roman"/>
                <a:cs typeface="Times New Roman"/>
              </a:rPr>
              <a:t>		    =F/(</a:t>
            </a:r>
            <a:r>
              <a:rPr lang="en-IN" sz="2400" dirty="0" smtClean="0"/>
              <a:t>(6kb)</a:t>
            </a:r>
            <a:r>
              <a:rPr lang="en-IN" sz="2400" baseline="30000" dirty="0" smtClean="0"/>
              <a:t>1/2</a:t>
            </a:r>
            <a:r>
              <a:rPr lang="en-IN" sz="2400" dirty="0" smtClean="0"/>
              <a:t> )</a:t>
            </a:r>
          </a:p>
          <a:p>
            <a:pPr algn="just">
              <a:buNone/>
            </a:pPr>
            <a:r>
              <a:rPr lang="en-IN" sz="2400" dirty="0" smtClean="0"/>
              <a:t>                  = 2260/(6*48500*48)</a:t>
            </a:r>
            <a:r>
              <a:rPr lang="en-IN" sz="2400" baseline="30000" dirty="0" smtClean="0"/>
              <a:t>1/2</a:t>
            </a:r>
            <a:r>
              <a:rPr lang="en-IN" sz="2400" dirty="0" smtClean="0"/>
              <a:t> </a:t>
            </a:r>
          </a:p>
          <a:p>
            <a:pPr algn="just">
              <a:buNone/>
            </a:pPr>
            <a:r>
              <a:rPr lang="en-IN" sz="2400" dirty="0" smtClean="0"/>
              <a:t>		     = 0.605</a:t>
            </a:r>
          </a:p>
          <a:p>
            <a:pPr algn="just"/>
            <a:r>
              <a:rPr lang="en-IN" sz="2400" dirty="0" smtClean="0"/>
              <a:t>The value of ‘</a:t>
            </a:r>
            <a:r>
              <a:rPr lang="el-GR" sz="2400" dirty="0" smtClean="0">
                <a:latin typeface="Times New Roman"/>
                <a:cs typeface="Times New Roman"/>
              </a:rPr>
              <a:t>ψ</a:t>
            </a:r>
            <a:r>
              <a:rPr lang="en-IN" sz="2400" dirty="0" smtClean="0"/>
              <a:t> = 0.605’ means that in case of beams made up of timber, steel or another homogeneous material having same tensile &amp; compressive strength, the application of ‘I’ section instead of rectangular section will save in material of 39.5%.</a:t>
            </a:r>
          </a:p>
          <a:p>
            <a:pPr algn="just">
              <a:buNone/>
            </a:pPr>
            <a:r>
              <a:rPr lang="en-IN" sz="2400" dirty="0" smtClean="0"/>
              <a:t>		</a:t>
            </a:r>
            <a:endParaRPr lang="en-IN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74" y="1443834"/>
            <a:ext cx="7482545" cy="5033165"/>
          </a:xfrm>
        </p:spPr>
        <p:txBody>
          <a:bodyPr>
            <a:normAutofit/>
          </a:bodyPr>
          <a:lstStyle/>
          <a:p>
            <a:pPr algn="just"/>
            <a:r>
              <a:rPr lang="en-IN" sz="2400" dirty="0" smtClean="0"/>
              <a:t>This concept is called as the design of a cross section based on the efficiency of material used in prefabrication.</a:t>
            </a:r>
          </a:p>
          <a:p>
            <a:pPr algn="just">
              <a:buNone/>
            </a:pPr>
            <a:endParaRPr lang="en-IN" sz="2400" b="1" u="sng" dirty="0" smtClean="0"/>
          </a:p>
          <a:p>
            <a:pPr algn="just">
              <a:buNone/>
            </a:pPr>
            <a:r>
              <a:rPr lang="en-IN" sz="2400" b="1" u="sng" dirty="0" smtClean="0"/>
              <a:t>b)Fretted, Latticed and </a:t>
            </a:r>
            <a:r>
              <a:rPr lang="en-IN" sz="2400" b="1" u="sng" dirty="0" err="1" smtClean="0"/>
              <a:t>Vierendeel</a:t>
            </a:r>
            <a:r>
              <a:rPr lang="en-IN" sz="2400" b="1" u="sng" dirty="0" smtClean="0"/>
              <a:t> structures</a:t>
            </a:r>
          </a:p>
          <a:p>
            <a:pPr algn="just"/>
            <a:r>
              <a:rPr lang="en-IN" sz="2400" dirty="0" smtClean="0"/>
              <a:t>Generally, there is no difference in construction between a solid beam and a fretted section.</a:t>
            </a:r>
          </a:p>
          <a:p>
            <a:pPr algn="just"/>
            <a:r>
              <a:rPr lang="en-IN" sz="2400" dirty="0" smtClean="0"/>
              <a:t>The different openings are provided in the fretted beam only to obtain savings in material and to reduce the dead load.</a:t>
            </a:r>
          </a:p>
          <a:p>
            <a:pPr algn="just"/>
            <a:r>
              <a:rPr lang="en-IN" sz="2400" dirty="0" smtClean="0"/>
              <a:t>This girder or beam has openings to reduce the dead load and savings in material cost.</a:t>
            </a:r>
          </a:p>
          <a:p>
            <a:pPr>
              <a:buNone/>
            </a:pPr>
            <a:endParaRPr lang="en-IN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The fretted sections, latticed trusses and </a:t>
            </a:r>
            <a:r>
              <a:rPr lang="en-IN" sz="2400" dirty="0" err="1" smtClean="0"/>
              <a:t>vierendeel</a:t>
            </a:r>
            <a:r>
              <a:rPr lang="en-IN" sz="2400" dirty="0" smtClean="0"/>
              <a:t> structures are mainly used in prefabrication because the dead load is very much reduced and a very high material savings is achieved.</a:t>
            </a:r>
          </a:p>
          <a:p>
            <a:pPr algn="just"/>
            <a:r>
              <a:rPr lang="en-IN" sz="2400" dirty="0" smtClean="0"/>
              <a:t>These are the design of different c/s based on the efficiency of materials used in prefabricated structures.</a:t>
            </a:r>
            <a:endParaRPr lang="en-IN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pic>
        <p:nvPicPr>
          <p:cNvPr id="1026" name="Picture 2" descr="E:\CE2045-PREFABRICATED\Grammene-vierendeelbridge_200306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43000"/>
            <a:ext cx="7467600" cy="560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74" y="1443834"/>
            <a:ext cx="7482545" cy="488076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IN" sz="2400" b="1" u="sng" dirty="0" smtClean="0"/>
              <a:t>JOINT FLEXIBILITY:</a:t>
            </a:r>
            <a:r>
              <a:rPr lang="en-IN" sz="2400" dirty="0" smtClean="0"/>
              <a:t>	</a:t>
            </a:r>
          </a:p>
          <a:p>
            <a:pPr algn="just">
              <a:buNone/>
            </a:pPr>
            <a:r>
              <a:rPr lang="en-IN" sz="2400" dirty="0" smtClean="0"/>
              <a:t>A joint that holds two parts together so that one can swing relative to other is called joint flexibility.</a:t>
            </a:r>
          </a:p>
          <a:p>
            <a:pPr algn="just">
              <a:buNone/>
            </a:pPr>
            <a:r>
              <a:rPr lang="en-IN" sz="2400" b="1" u="sng" dirty="0" smtClean="0"/>
              <a:t>PROBLEMS INVOLVED IN DESIGN DUE TO JOINT FLEXIBILITY:</a:t>
            </a:r>
          </a:p>
          <a:p>
            <a:pPr algn="just"/>
            <a:r>
              <a:rPr lang="en-IN" sz="2400" dirty="0" smtClean="0"/>
              <a:t>There are difficulties and problems if the joints of various elements are not proper.</a:t>
            </a:r>
          </a:p>
          <a:p>
            <a:pPr algn="just"/>
            <a:r>
              <a:rPr lang="en-IN" sz="2400" dirty="0" smtClean="0"/>
              <a:t>If the joints are not strong then the failure will occur in the structure.</a:t>
            </a:r>
          </a:p>
          <a:p>
            <a:pPr algn="just"/>
            <a:r>
              <a:rPr lang="en-IN" sz="2400" dirty="0" smtClean="0"/>
              <a:t>So it is important to solve the problems in design and construction of structures by assembling many precast member.</a:t>
            </a:r>
          </a:p>
          <a:p>
            <a:pPr>
              <a:buNone/>
            </a:pPr>
            <a:endParaRPr lang="en-IN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The following points should be considered</a:t>
            </a:r>
          </a:p>
          <a:p>
            <a:pPr algn="just">
              <a:buNone/>
            </a:pPr>
            <a:r>
              <a:rPr lang="en-IN" sz="2400" dirty="0" smtClean="0"/>
              <a:t>a)Any joint should be easy</a:t>
            </a:r>
          </a:p>
          <a:p>
            <a:pPr algn="just">
              <a:buNone/>
            </a:pPr>
            <a:r>
              <a:rPr lang="en-IN" sz="2400" dirty="0" smtClean="0"/>
              <a:t>b)Smaller inaccuracies will not influence any problem</a:t>
            </a:r>
          </a:p>
          <a:p>
            <a:pPr algn="just">
              <a:buNone/>
            </a:pPr>
            <a:r>
              <a:rPr lang="en-IN" sz="2400" dirty="0" smtClean="0"/>
              <a:t>c)Deviations in joint is also leading to problem in design</a:t>
            </a:r>
          </a:p>
          <a:p>
            <a:pPr algn="just">
              <a:buNone/>
            </a:pPr>
            <a:r>
              <a:rPr lang="en-IN" sz="2400" dirty="0" smtClean="0"/>
              <a:t>d)Dimensional tolerances (allowances) should not cause many changes in the stresses designed and stress-distribution in the structure.</a:t>
            </a:r>
            <a:endParaRPr lang="en-IN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b="1" u="sng" dirty="0" smtClean="0"/>
              <a:t>Important Requirements of a Joint:</a:t>
            </a:r>
          </a:p>
          <a:p>
            <a:pPr algn="just"/>
            <a:r>
              <a:rPr lang="en-IN" sz="2400" dirty="0" smtClean="0"/>
              <a:t>Construction of joint should be easy.</a:t>
            </a:r>
          </a:p>
          <a:p>
            <a:pPr algn="just"/>
            <a:r>
              <a:rPr lang="en-IN" sz="2400" dirty="0" smtClean="0"/>
              <a:t>Joint should require only little material.</a:t>
            </a:r>
          </a:p>
          <a:p>
            <a:pPr algn="just"/>
            <a:r>
              <a:rPr lang="en-IN" sz="2400" dirty="0" smtClean="0"/>
              <a:t>Joint should not consume more labour.</a:t>
            </a:r>
          </a:p>
          <a:p>
            <a:pPr algn="just"/>
            <a:r>
              <a:rPr lang="en-IN" sz="2400" dirty="0" smtClean="0"/>
              <a:t>Cost should be minimum.</a:t>
            </a:r>
          </a:p>
          <a:p>
            <a:pPr algn="just"/>
            <a:r>
              <a:rPr lang="en-IN" sz="2400" dirty="0" smtClean="0"/>
              <a:t>Greater control in forming and construction of joint is necessary.</a:t>
            </a:r>
          </a:p>
          <a:p>
            <a:pPr algn="just"/>
            <a:r>
              <a:rPr lang="en-IN" sz="2400" dirty="0" smtClean="0"/>
              <a:t>Inspection of joints is always important.</a:t>
            </a:r>
          </a:p>
          <a:p>
            <a:pPr algn="just"/>
            <a:r>
              <a:rPr lang="en-IN" sz="2400" dirty="0" smtClean="0"/>
              <a:t>Design &amp; construction of joint should match or harmonize with the materials to be used.</a:t>
            </a:r>
          </a:p>
          <a:p>
            <a:pPr algn="just"/>
            <a:endParaRPr lang="en-IN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Properties of steel and timber are different from concrete and reinforced concrete.</a:t>
            </a:r>
          </a:p>
          <a:p>
            <a:pPr>
              <a:buNone/>
            </a:pPr>
            <a:r>
              <a:rPr lang="en-IN" sz="2400" dirty="0" smtClean="0"/>
              <a:t>		So, the joints similar to those used in timber and steel construction are generally not suitable.</a:t>
            </a:r>
            <a:endParaRPr lang="en-IN" sz="2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pic>
        <p:nvPicPr>
          <p:cNvPr id="1026" name="Picture 2" descr="E:\CE2045-PREFABRICATED\Unit III\DSC_02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90600"/>
            <a:ext cx="8791789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A butt joint was made with splayed table as used in timber construction. </a:t>
            </a:r>
          </a:p>
          <a:p>
            <a:r>
              <a:rPr lang="en-IN" sz="2400" dirty="0" smtClean="0"/>
              <a:t>This kind of joint is not suitable for nature of material like R.C.C</a:t>
            </a:r>
          </a:p>
          <a:p>
            <a:pPr>
              <a:buNone/>
            </a:pPr>
            <a:endParaRPr lang="en-IN" sz="2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pic>
        <p:nvPicPr>
          <p:cNvPr id="2050" name="Picture 2" descr="E:\CE2045-PREFABRICATED\Unit III\DSC_02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447800"/>
            <a:ext cx="8229600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A pin joint is used which looks like a joint used in steel construction.</a:t>
            </a:r>
          </a:p>
          <a:p>
            <a:pPr algn="just"/>
            <a:r>
              <a:rPr lang="en-IN" sz="2400" dirty="0" smtClean="0"/>
              <a:t>So  this joint is not suitable for the design.</a:t>
            </a:r>
            <a:endParaRPr lang="en-IN" sz="2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pic>
        <p:nvPicPr>
          <p:cNvPr id="3074" name="Picture 2" descr="E:\CE2045-PREFABRICATED\Unit III\DSC_02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447800"/>
            <a:ext cx="8465410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The structural parts are welded to the reinforcement.</a:t>
            </a:r>
          </a:p>
          <a:p>
            <a:pPr algn="just"/>
            <a:r>
              <a:rPr lang="en-IN" sz="2400" dirty="0" smtClean="0"/>
              <a:t>This is not sufficient for the joint.</a:t>
            </a:r>
          </a:p>
          <a:p>
            <a:pPr algn="just"/>
            <a:r>
              <a:rPr lang="en-IN" sz="2400" dirty="0" smtClean="0"/>
              <a:t>The two halves of a steel structure forming the main joint should be concreted to the ends of the joint member.</a:t>
            </a:r>
            <a:endParaRPr lang="en-IN" sz="2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The threaded </a:t>
            </a:r>
            <a:r>
              <a:rPr lang="en-IN" sz="2400" dirty="0" err="1" smtClean="0"/>
              <a:t>sleave</a:t>
            </a:r>
            <a:r>
              <a:rPr lang="en-IN" sz="2400" dirty="0" smtClean="0"/>
              <a:t> coupling of steel bar is also a problem in design of joints.</a:t>
            </a:r>
          </a:p>
          <a:p>
            <a:pPr algn="just"/>
            <a:r>
              <a:rPr lang="en-IN" sz="2400" dirty="0" smtClean="0"/>
              <a:t>An important advantage of steel is that its tensile and compressive shear strength differ only to a small extent.</a:t>
            </a:r>
          </a:p>
          <a:p>
            <a:pPr algn="just"/>
            <a:r>
              <a:rPr lang="en-IN" sz="2400" dirty="0" smtClean="0"/>
              <a:t>So the joints are relatively simple and easy in steel construction.</a:t>
            </a:r>
          </a:p>
          <a:p>
            <a:pPr algn="just"/>
            <a:r>
              <a:rPr lang="en-IN" sz="2400" dirty="0" smtClean="0"/>
              <a:t>Shrinkage during drying and creep in timber is of high degree and affects the method of joints.</a:t>
            </a:r>
          </a:p>
          <a:p>
            <a:pPr algn="just"/>
            <a:r>
              <a:rPr lang="en-IN" sz="2400" dirty="0" smtClean="0"/>
              <a:t>Concrete is also subjected to shrinkage but the reinforcement reduces it to certain level.</a:t>
            </a:r>
          </a:p>
          <a:p>
            <a:pPr algn="just">
              <a:buNone/>
            </a:pPr>
            <a:endParaRPr lang="en-IN" sz="2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Two important points to be considered in design are</a:t>
            </a:r>
          </a:p>
          <a:p>
            <a:pPr algn="just">
              <a:buNone/>
            </a:pPr>
            <a:r>
              <a:rPr lang="en-IN" sz="2400" dirty="0" smtClean="0"/>
              <a:t>a)Plastic concrete used for further concreting of joints and the fluid cement mortar casting are pressed in to the loose gaps.</a:t>
            </a:r>
          </a:p>
          <a:p>
            <a:pPr algn="just">
              <a:buNone/>
            </a:pPr>
            <a:r>
              <a:rPr lang="en-IN" sz="2400" dirty="0" smtClean="0"/>
              <a:t>b)After setting, the shrinkage of in-situ concrete and mortar continues with respect to two phases of shrinkage, the codes on RCC permit only reduced stresses for a subsequent in-situ concrete. These are determined as a function of width of the joint or gap to be concreted.</a:t>
            </a:r>
            <a:endParaRPr lang="en-IN" sz="2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The joint should be designed and executed by allowing proper dimensional tolerances.</a:t>
            </a:r>
          </a:p>
          <a:p>
            <a:pPr algn="just"/>
            <a:r>
              <a:rPr lang="en-IN" sz="2400" dirty="0" smtClean="0"/>
              <a:t>Due to unfavourable force effect or due to a blow, the relative displacement of the joint members should be impossible if the dimensional tolerances are ensured.</a:t>
            </a:r>
          </a:p>
          <a:p>
            <a:pPr algn="just"/>
            <a:r>
              <a:rPr lang="en-IN" sz="2400" dirty="0" smtClean="0"/>
              <a:t>The length of the section determined for the transmission of forces should be as short as possible and exclude any excess permissible stress.</a:t>
            </a:r>
            <a:endParaRPr lang="en-IN" sz="24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The joints may be</a:t>
            </a:r>
          </a:p>
          <a:p>
            <a:pPr algn="just">
              <a:buNone/>
            </a:pPr>
            <a:r>
              <a:rPr lang="en-IN" sz="2400" dirty="0" smtClean="0"/>
              <a:t>	- rigid</a:t>
            </a:r>
          </a:p>
          <a:p>
            <a:pPr algn="just">
              <a:buNone/>
            </a:pPr>
            <a:r>
              <a:rPr lang="en-IN" sz="2400" dirty="0" smtClean="0"/>
              <a:t>	- hinge</a:t>
            </a:r>
          </a:p>
          <a:p>
            <a:pPr algn="just">
              <a:buNone/>
            </a:pPr>
            <a:r>
              <a:rPr lang="en-IN" sz="2400" dirty="0" smtClean="0"/>
              <a:t>	- shod</a:t>
            </a:r>
          </a:p>
          <a:p>
            <a:pPr algn="just"/>
            <a:r>
              <a:rPr lang="en-IN" sz="2400" b="1" dirty="0" smtClean="0"/>
              <a:t>Rigid joints</a:t>
            </a:r>
            <a:r>
              <a:rPr lang="en-IN" sz="2400" dirty="0" smtClean="0"/>
              <a:t> are adequate in bearing of tensile, compressive &amp; shear forces and for resisting bending moments.</a:t>
            </a:r>
          </a:p>
          <a:p>
            <a:pPr algn="just"/>
            <a:r>
              <a:rPr lang="en-IN" sz="2400" dirty="0" smtClean="0"/>
              <a:t>These joints make relative displacement and relative rotation impossible.</a:t>
            </a:r>
          </a:p>
          <a:p>
            <a:pPr algn="just"/>
            <a:r>
              <a:rPr lang="en-IN" sz="2400" dirty="0" smtClean="0"/>
              <a:t>Rigid joints are generally used for junction of column to footings and for joining individual members.</a:t>
            </a:r>
            <a:endParaRPr lang="en-IN" sz="2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But rigid joints require considerable man power.</a:t>
            </a:r>
          </a:p>
          <a:p>
            <a:r>
              <a:rPr lang="en-IN" sz="2400" b="1" dirty="0" smtClean="0"/>
              <a:t>Hinged joints </a:t>
            </a:r>
            <a:r>
              <a:rPr lang="en-IN" sz="2400" dirty="0" smtClean="0"/>
              <a:t>are those which can transmit forces passing through the hinge itself and allow a certain motion &amp; rotation.</a:t>
            </a:r>
          </a:p>
          <a:p>
            <a:r>
              <a:rPr lang="en-IN" sz="2400" dirty="0" smtClean="0"/>
              <a:t>Hinged joints are executed simply and requires less time than the rigid joints.</a:t>
            </a:r>
          </a:p>
          <a:p>
            <a:r>
              <a:rPr lang="en-IN" sz="2400" b="1" dirty="0" smtClean="0"/>
              <a:t>Shod joints </a:t>
            </a:r>
            <a:r>
              <a:rPr lang="en-IN" sz="2400" dirty="0" smtClean="0"/>
              <a:t>are rarely used.</a:t>
            </a:r>
          </a:p>
          <a:p>
            <a:r>
              <a:rPr lang="en-IN" sz="2400" dirty="0" smtClean="0"/>
              <a:t>They are used in Industrial construction.</a:t>
            </a:r>
          </a:p>
          <a:p>
            <a:r>
              <a:rPr lang="en-IN" sz="2400" dirty="0" smtClean="0"/>
              <a:t>The shod joints are used for long span only.</a:t>
            </a:r>
            <a:endParaRPr lang="en-IN" sz="24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Depending on the in-situ concrete, there are two types of joints</a:t>
            </a:r>
          </a:p>
          <a:p>
            <a:pPr>
              <a:buNone/>
            </a:pPr>
            <a:r>
              <a:rPr lang="en-IN" sz="2400" dirty="0" smtClean="0"/>
              <a:t>	- Dry joint</a:t>
            </a:r>
          </a:p>
          <a:p>
            <a:pPr>
              <a:buNone/>
            </a:pPr>
            <a:r>
              <a:rPr lang="en-IN" sz="2400" dirty="0" smtClean="0"/>
              <a:t>	- Wet joint.</a:t>
            </a:r>
          </a:p>
          <a:p>
            <a:pPr>
              <a:buFontTx/>
              <a:buChar char="-"/>
            </a:pPr>
            <a:endParaRPr lang="en-IN" sz="2400" dirty="0" smtClean="0"/>
          </a:p>
          <a:p>
            <a:pPr>
              <a:buFontTx/>
              <a:buChar char="-"/>
            </a:pPr>
            <a:endParaRPr lang="en-IN" sz="24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ALLOWANCE FOR JOINT DEFORMATION</a:t>
            </a:r>
            <a:endParaRPr lang="en-IN" dirty="0"/>
          </a:p>
        </p:txBody>
      </p:sp>
      <p:pic>
        <p:nvPicPr>
          <p:cNvPr id="1026" name="Picture 2" descr="E:\CE2045-PREFABRICATED\DSC_02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1501298"/>
            <a:ext cx="8785718" cy="51281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pic>
        <p:nvPicPr>
          <p:cNvPr id="2050" name="Picture 2" descr="E:\CE2045-PREFABRICATED\DSC_02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52600"/>
            <a:ext cx="8382000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pic>
        <p:nvPicPr>
          <p:cNvPr id="3074" name="Picture 2" descr="E:\CE2045-PREFABRICATED\DSC_023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444624"/>
            <a:ext cx="6400800" cy="5032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pic>
        <p:nvPicPr>
          <p:cNvPr id="4098" name="Picture 2" descr="E:\CE2045-PREFABRICATED\DSC_02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4624"/>
            <a:ext cx="7315200" cy="4879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N"/>
          </a:p>
        </p:txBody>
      </p:sp>
      <p:pic>
        <p:nvPicPr>
          <p:cNvPr id="5122" name="Picture 2" descr="E:\CE2045-PREFABRICATED\DSC_02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447800"/>
            <a:ext cx="8229600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7906</TotalTime>
  <Words>1925</Words>
  <Application>Microsoft Office PowerPoint</Application>
  <PresentationFormat>On-screen Show (4:3)</PresentationFormat>
  <Paragraphs>195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PREFABRICATED STRUCTURES</vt:lpstr>
      <vt:lpstr>DISUNITING OF STRUCTURES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ALLOWANCE FOR JOINT DEFORMATION</vt:lpstr>
      <vt:lpstr>Slide 50</vt:lpstr>
      <vt:lpstr>Slide 51</vt:lpstr>
      <vt:lpstr>Slide 52</vt:lpstr>
      <vt:lpstr>Slide 53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MADHAN</cp:lastModifiedBy>
  <cp:revision>613</cp:revision>
  <dcterms:created xsi:type="dcterms:W3CDTF">2013-08-21T19:17:07Z</dcterms:created>
  <dcterms:modified xsi:type="dcterms:W3CDTF">2015-02-23T02:18:52Z</dcterms:modified>
</cp:coreProperties>
</file>