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slides/slide8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9" r:id="rId4"/>
    <p:sldId id="270" r:id="rId5"/>
    <p:sldId id="257" r:id="rId6"/>
    <p:sldId id="266" r:id="rId7"/>
    <p:sldId id="258" r:id="rId8"/>
    <p:sldId id="259" r:id="rId9"/>
    <p:sldId id="260" r:id="rId10"/>
    <p:sldId id="261" r:id="rId11"/>
    <p:sldId id="262" r:id="rId12"/>
    <p:sldId id="263" r:id="rId13"/>
    <p:sldId id="264" r:id="rId14"/>
    <p:sldId id="265" r:id="rId15"/>
    <p:sldId id="267"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305" r:id="rId40"/>
    <p:sldId id="294" r:id="rId41"/>
    <p:sldId id="306" r:id="rId42"/>
    <p:sldId id="295" r:id="rId43"/>
    <p:sldId id="296" r:id="rId44"/>
    <p:sldId id="297" r:id="rId45"/>
    <p:sldId id="298" r:id="rId46"/>
    <p:sldId id="299" r:id="rId47"/>
    <p:sldId id="300" r:id="rId48"/>
    <p:sldId id="301" r:id="rId49"/>
    <p:sldId id="307" r:id="rId50"/>
    <p:sldId id="308" r:id="rId51"/>
    <p:sldId id="302" r:id="rId52"/>
    <p:sldId id="304" r:id="rId53"/>
    <p:sldId id="309" r:id="rId54"/>
    <p:sldId id="314" r:id="rId55"/>
    <p:sldId id="310" r:id="rId56"/>
    <p:sldId id="315" r:id="rId57"/>
    <p:sldId id="311" r:id="rId58"/>
    <p:sldId id="312" r:id="rId59"/>
    <p:sldId id="313"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7FFF"/>
    <a:srgbClr val="F7E289"/>
    <a:srgbClr val="FF9E1D"/>
    <a:srgbClr val="D68B1C"/>
    <a:srgbClr val="D09622"/>
    <a:srgbClr val="CC99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596" autoAdjust="0"/>
    <p:restoredTop sz="94660"/>
  </p:normalViewPr>
  <p:slideViewPr>
    <p:cSldViewPr>
      <p:cViewPr varScale="1">
        <p:scale>
          <a:sx n="64" d="100"/>
          <a:sy n="64" d="100"/>
        </p:scale>
        <p:origin x="-1518" y="-102"/>
      </p:cViewPr>
      <p:guideLst>
        <p:guide orient="horz" pos="2160"/>
        <p:guide pos="2880"/>
      </p:guideLst>
    </p:cSldViewPr>
  </p:slideViewPr>
  <p:notesTextViewPr>
    <p:cViewPr>
      <p:scale>
        <a:sx n="1" d="1"/>
        <a:sy n="1" d="1"/>
      </p:scale>
      <p:origin x="0" y="0"/>
    </p:cViewPr>
  </p:notesTextViewPr>
  <p:gridSpacing cx="156370338" cy="15637033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59785" y="2207360"/>
            <a:ext cx="7772400" cy="763525"/>
          </a:xfrm>
          <a:effectLst>
            <a:outerShdw blurRad="50800" dist="38100" dir="2700000" algn="tl" rotWithShape="0">
              <a:prstClr val="black">
                <a:alpha val="40000"/>
              </a:prstClr>
            </a:outerShdw>
          </a:effectLst>
        </p:spPr>
        <p:txBody>
          <a:bodyPr>
            <a:normAutofit/>
          </a:bodyPr>
          <a:lstStyle>
            <a:lvl1pPr algn="r">
              <a:defRPr sz="36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2434130" y="4039820"/>
            <a:ext cx="6400800" cy="1068935"/>
          </a:xfrm>
        </p:spPr>
        <p:txBody>
          <a:bodyPr>
            <a:normAutofit/>
          </a:bodyPr>
          <a:lstStyle>
            <a:lvl1pPr marL="0" indent="0" algn="r">
              <a:buNone/>
              <a:defRPr sz="2800">
                <a:solidFill>
                  <a:srgbClr val="00B0F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a:t>
            </a:r>
          </a:p>
          <a:p>
            <a:r>
              <a:rPr lang="en-US" dirty="0" smtClean="0"/>
              <a:t>Master subtitle style</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3/16/2015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4375" y="527605"/>
            <a:ext cx="8229600" cy="610820"/>
          </a:xfrm>
        </p:spPr>
        <p:txBody>
          <a:bodyPr>
            <a:normAutofit/>
          </a:bodyPr>
          <a:lstStyle>
            <a:lvl1pPr algn="r">
              <a:defRPr sz="3600">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754374" y="1443835"/>
            <a:ext cx="7482545" cy="4581150"/>
          </a:xfrm>
        </p:spPr>
        <p:txBody>
          <a:bodyPr/>
          <a:lstStyle>
            <a:lvl1pPr>
              <a:defRPr sz="2800">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3/16/2015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3310" y="527605"/>
            <a:ext cx="7016195" cy="684885"/>
          </a:xfrm>
        </p:spPr>
        <p:txBody>
          <a:bodyPr>
            <a:normAutofit/>
          </a:bodyPr>
          <a:lstStyle>
            <a:lvl1pPr algn="l">
              <a:defRPr sz="3600">
                <a:solidFill>
                  <a:srgbClr val="00B0F0"/>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1823310" y="1443835"/>
            <a:ext cx="7016195" cy="4275740"/>
          </a:xfrm>
        </p:spPr>
        <p:txBody>
          <a:bodyPr/>
          <a:lstStyle>
            <a:lvl1pPr>
              <a:defRPr sz="2800">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3/16/2015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3/16/2015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074F12-AA26-4AC8-9962-C36BB8F32554}" type="datetimeFigureOut">
              <a:rPr lang="en-US" smtClean="0"/>
              <a:pPr/>
              <a:t>3/16/2015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756010" y="527605"/>
            <a:ext cx="6244435" cy="532180"/>
          </a:xfrm>
        </p:spPr>
        <p:txBody>
          <a:bodyPr>
            <a:normAutofit/>
          </a:bodyPr>
          <a:lstStyle>
            <a:lvl1pPr algn="r">
              <a:defRPr sz="3600">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01671" y="1596540"/>
            <a:ext cx="3817624" cy="639762"/>
          </a:xfrm>
        </p:spPr>
        <p:txBody>
          <a:bodyPr anchor="b"/>
          <a:lstStyle>
            <a:lvl1pPr marL="0" indent="0">
              <a:buNone/>
              <a:defRPr sz="2400" b="1" baseline="0">
                <a:solidFill>
                  <a:srgbClr val="00B0F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01671" y="2226403"/>
            <a:ext cx="3817624" cy="3035058"/>
          </a:xfrm>
        </p:spPr>
        <p:txBody>
          <a:bodyPr/>
          <a:lstStyle>
            <a:lvl1pPr>
              <a:defRPr sz="2400">
                <a:solidFill>
                  <a:schemeClr val="tx2">
                    <a:lumMod val="75000"/>
                  </a:schemeClr>
                </a:solidFill>
              </a:defRPr>
            </a:lvl1pPr>
            <a:lvl2pPr>
              <a:defRPr sz="2000">
                <a:solidFill>
                  <a:schemeClr val="tx2">
                    <a:lumMod val="75000"/>
                  </a:schemeClr>
                </a:solidFill>
              </a:defRPr>
            </a:lvl2pPr>
            <a:lvl3pPr>
              <a:defRPr sz="1800">
                <a:solidFill>
                  <a:schemeClr val="tx2">
                    <a:lumMod val="75000"/>
                  </a:schemeClr>
                </a:solidFill>
              </a:defRPr>
            </a:lvl3pPr>
            <a:lvl4pPr>
              <a:defRPr sz="1600">
                <a:solidFill>
                  <a:schemeClr val="tx2">
                    <a:lumMod val="75000"/>
                  </a:schemeClr>
                </a:solidFill>
              </a:defRPr>
            </a:lvl4pPr>
            <a:lvl5pPr>
              <a:defRPr sz="1600">
                <a:solidFill>
                  <a:schemeClr val="tx2">
                    <a:lumMod val="75000"/>
                  </a:schemeClr>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724705" y="1596540"/>
            <a:ext cx="3970330" cy="639762"/>
          </a:xfrm>
        </p:spPr>
        <p:txBody>
          <a:bodyPr anchor="b"/>
          <a:lstStyle>
            <a:lvl1pPr marL="0" indent="0">
              <a:buNone/>
              <a:defRPr sz="2400" b="1">
                <a:solidFill>
                  <a:srgbClr val="00B0F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724705" y="2226403"/>
            <a:ext cx="3970330" cy="3035058"/>
          </a:xfrm>
        </p:spPr>
        <p:txBody>
          <a:bodyPr/>
          <a:lstStyle>
            <a:lvl1pPr>
              <a:defRPr sz="2400">
                <a:solidFill>
                  <a:schemeClr val="tx2">
                    <a:lumMod val="75000"/>
                  </a:schemeClr>
                </a:solidFill>
              </a:defRPr>
            </a:lvl1pPr>
            <a:lvl2pPr>
              <a:defRPr sz="2000">
                <a:solidFill>
                  <a:schemeClr val="tx2">
                    <a:lumMod val="75000"/>
                  </a:schemeClr>
                </a:solidFill>
              </a:defRPr>
            </a:lvl2pPr>
            <a:lvl3pPr>
              <a:defRPr sz="1800">
                <a:solidFill>
                  <a:schemeClr val="tx2">
                    <a:lumMod val="75000"/>
                  </a:schemeClr>
                </a:solidFill>
              </a:defRPr>
            </a:lvl3pPr>
            <a:lvl4pPr>
              <a:defRPr sz="1600">
                <a:solidFill>
                  <a:schemeClr val="tx2">
                    <a:lumMod val="75000"/>
                  </a:schemeClr>
                </a:solidFill>
              </a:defRPr>
            </a:lvl4pPr>
            <a:lvl5pPr>
              <a:defRPr sz="1600">
                <a:solidFill>
                  <a:schemeClr val="tx2">
                    <a:lumMod val="75000"/>
                  </a:schemeClr>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pPr/>
              <a:t>3/16/2015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074F12-AA26-4AC8-9962-C36BB8F32554}" type="datetimeFigureOut">
              <a:rPr lang="en-US" smtClean="0"/>
              <a:pPr/>
              <a:t>3/16/2015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3/16/2015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3/16/2015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3/16/2015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3/16/2015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3/16/2015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3/16/2015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dirty="0"/>
          </a:p>
        </p:txBody>
      </p:sp>
    </p:spTree>
    <p:extLst>
      <p:ext uri="{BB962C8B-B14F-4D97-AF65-F5344CB8AC3E}">
        <p14:creationId xmlns:p14="http://schemas.microsoft.com/office/powerpoint/2010/main" xmlns=""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PREFABRICATED STRUCTURES</a:t>
            </a:r>
            <a:endParaRPr lang="en-US" dirty="0"/>
          </a:p>
        </p:txBody>
      </p:sp>
      <p:sp>
        <p:nvSpPr>
          <p:cNvPr id="3" name="Subtitle 2"/>
          <p:cNvSpPr>
            <a:spLocks noGrp="1"/>
          </p:cNvSpPr>
          <p:nvPr>
            <p:ph type="subTitle" idx="1"/>
          </p:nvPr>
        </p:nvSpPr>
        <p:spPr/>
        <p:txBody>
          <a:bodyPr>
            <a:normAutofit/>
          </a:bodyPr>
          <a:lstStyle/>
          <a:p>
            <a:r>
              <a:rPr lang="en-US" dirty="0" smtClean="0"/>
              <a:t>UNIT IV</a:t>
            </a:r>
          </a:p>
          <a:p>
            <a:r>
              <a:rPr lang="en-US" dirty="0" smtClean="0"/>
              <a:t>JOINTS IN STRUCTURAL MEMBERS</a:t>
            </a:r>
            <a:endParaRPr lang="en-US" dirty="0"/>
          </a:p>
        </p:txBody>
      </p:sp>
    </p:spTree>
    <p:extLst>
      <p:ext uri="{BB962C8B-B14F-4D97-AF65-F5344CB8AC3E}">
        <p14:creationId xmlns:p14="http://schemas.microsoft.com/office/powerpoint/2010/main" xmlns="" val="3639203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dirty="0" smtClean="0"/>
              <a:t>Connection Requirements</a:t>
            </a:r>
            <a:endParaRPr lang="en-IN" sz="2800" dirty="0"/>
          </a:p>
        </p:txBody>
      </p:sp>
      <p:sp>
        <p:nvSpPr>
          <p:cNvPr id="3" name="Content Placeholder 2"/>
          <p:cNvSpPr>
            <a:spLocks noGrp="1"/>
          </p:cNvSpPr>
          <p:nvPr>
            <p:ph idx="1"/>
          </p:nvPr>
        </p:nvSpPr>
        <p:spPr/>
        <p:txBody>
          <a:bodyPr>
            <a:normAutofit/>
          </a:bodyPr>
          <a:lstStyle/>
          <a:p>
            <a:r>
              <a:rPr lang="en-IN" sz="2400" dirty="0" smtClean="0"/>
              <a:t>Structural Requirement</a:t>
            </a:r>
          </a:p>
          <a:p>
            <a:r>
              <a:rPr lang="en-IN" sz="2400" dirty="0" smtClean="0"/>
              <a:t>Tolerances</a:t>
            </a:r>
          </a:p>
          <a:p>
            <a:r>
              <a:rPr lang="en-IN" sz="2400" dirty="0" smtClean="0"/>
              <a:t>Aesthetical Requirements</a:t>
            </a:r>
          </a:p>
          <a:p>
            <a:r>
              <a:rPr lang="en-IN" sz="2400" dirty="0" smtClean="0"/>
              <a:t>Mode of erection</a:t>
            </a:r>
          </a:p>
          <a:p>
            <a:r>
              <a:rPr lang="en-IN" sz="2400" dirty="0" smtClean="0"/>
              <a:t>Necessity of checking and adjusting</a:t>
            </a:r>
          </a:p>
          <a:p>
            <a:r>
              <a:rPr lang="en-IN" sz="2400" dirty="0" smtClean="0"/>
              <a:t>Finishing requirements</a:t>
            </a:r>
          </a:p>
          <a:p>
            <a:r>
              <a:rPr lang="en-IN" sz="2400" dirty="0" smtClean="0"/>
              <a:t>Manufacture</a:t>
            </a:r>
          </a:p>
          <a:p>
            <a:r>
              <a:rPr lang="en-IN" sz="2400" dirty="0" smtClean="0"/>
              <a:t>Transportation and storage</a:t>
            </a:r>
          </a:p>
          <a:p>
            <a:r>
              <a:rPr lang="en-IN" sz="2400" dirty="0" smtClean="0"/>
              <a:t>Costs</a:t>
            </a:r>
            <a:endParaRPr lang="en-IN"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dirty="0" smtClean="0"/>
              <a:t>Designing the Connection</a:t>
            </a:r>
            <a:endParaRPr lang="en-IN" sz="2800" dirty="0"/>
          </a:p>
        </p:txBody>
      </p:sp>
      <p:sp>
        <p:nvSpPr>
          <p:cNvPr id="3" name="Content Placeholder 2"/>
          <p:cNvSpPr>
            <a:spLocks noGrp="1"/>
          </p:cNvSpPr>
          <p:nvPr>
            <p:ph idx="1"/>
          </p:nvPr>
        </p:nvSpPr>
        <p:spPr/>
        <p:txBody>
          <a:bodyPr>
            <a:normAutofit/>
          </a:bodyPr>
          <a:lstStyle/>
          <a:p>
            <a:pPr algn="just"/>
            <a:r>
              <a:rPr lang="en-IN" sz="2400" dirty="0" smtClean="0"/>
              <a:t>Design of connection must be based on the relevant standard specification codes of practice, rules by-laws and any other essential requirement.</a:t>
            </a:r>
          </a:p>
          <a:p>
            <a:pPr algn="just"/>
            <a:r>
              <a:rPr lang="en-IN" sz="2400" dirty="0" smtClean="0"/>
              <a:t>The following points should be considered</a:t>
            </a:r>
          </a:p>
          <a:p>
            <a:pPr algn="just">
              <a:buNone/>
            </a:pPr>
            <a:r>
              <a:rPr lang="en-IN" sz="2400" dirty="0" smtClean="0"/>
              <a:t>	a)Loading under working condition</a:t>
            </a:r>
          </a:p>
          <a:p>
            <a:pPr algn="just">
              <a:buNone/>
            </a:pPr>
            <a:r>
              <a:rPr lang="en-IN" sz="2400" dirty="0" smtClean="0"/>
              <a:t>	b)Stability of structure</a:t>
            </a:r>
          </a:p>
          <a:p>
            <a:pPr algn="just">
              <a:buNone/>
            </a:pPr>
            <a:r>
              <a:rPr lang="en-IN" sz="2400" dirty="0" smtClean="0"/>
              <a:t>	c)Load conditions during erection</a:t>
            </a:r>
          </a:p>
          <a:p>
            <a:pPr algn="just">
              <a:buNone/>
            </a:pPr>
            <a:r>
              <a:rPr lang="en-IN" sz="2400" dirty="0" smtClean="0"/>
              <a:t>	d)Effects of shrinkage, creep and temperature</a:t>
            </a:r>
          </a:p>
          <a:p>
            <a:pPr algn="just">
              <a:buNone/>
            </a:pPr>
            <a:r>
              <a:rPr lang="en-IN" sz="2400" dirty="0" smtClean="0"/>
              <a:t>	e)Unequal settlements</a:t>
            </a:r>
            <a:endParaRPr lang="en-IN"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dirty="0" smtClean="0"/>
              <a:t>Recommendations for detailing</a:t>
            </a:r>
            <a:endParaRPr lang="en-IN" sz="2800" dirty="0"/>
          </a:p>
        </p:txBody>
      </p:sp>
      <p:sp>
        <p:nvSpPr>
          <p:cNvPr id="3" name="Content Placeholder 2"/>
          <p:cNvSpPr>
            <a:spLocks noGrp="1"/>
          </p:cNvSpPr>
          <p:nvPr>
            <p:ph idx="1"/>
          </p:nvPr>
        </p:nvSpPr>
        <p:spPr/>
        <p:txBody>
          <a:bodyPr>
            <a:normAutofit/>
          </a:bodyPr>
          <a:lstStyle/>
          <a:p>
            <a:pPr algn="just"/>
            <a:r>
              <a:rPr lang="en-IN" sz="2400" dirty="0" smtClean="0"/>
              <a:t>Reinforcement anchorages.</a:t>
            </a:r>
          </a:p>
          <a:p>
            <a:pPr algn="just"/>
            <a:r>
              <a:rPr lang="en-IN" sz="2400" dirty="0" smtClean="0"/>
              <a:t>Threaded and non threaded inserts</a:t>
            </a:r>
          </a:p>
          <a:p>
            <a:pPr algn="just"/>
            <a:r>
              <a:rPr lang="en-IN" sz="2400" dirty="0" smtClean="0"/>
              <a:t>Chamfers</a:t>
            </a:r>
          </a:p>
          <a:p>
            <a:pPr algn="just"/>
            <a:r>
              <a:rPr lang="en-IN" sz="2400" dirty="0" smtClean="0"/>
              <a:t>Bond</a:t>
            </a:r>
          </a:p>
          <a:p>
            <a:pPr algn="just"/>
            <a:r>
              <a:rPr lang="en-IN" sz="2400" dirty="0" smtClean="0"/>
              <a:t>Holes for dowel bars</a:t>
            </a:r>
          </a:p>
          <a:p>
            <a:pPr algn="just"/>
            <a:r>
              <a:rPr lang="en-IN" sz="2400" dirty="0" smtClean="0"/>
              <a:t>Bolted connections</a:t>
            </a:r>
          </a:p>
          <a:p>
            <a:endParaRPr lang="en-IN"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Structural Connections</a:t>
            </a:r>
            <a:endParaRPr lang="en-IN" dirty="0"/>
          </a:p>
        </p:txBody>
      </p:sp>
      <p:sp>
        <p:nvSpPr>
          <p:cNvPr id="3" name="Content Placeholder 2"/>
          <p:cNvSpPr>
            <a:spLocks noGrp="1"/>
          </p:cNvSpPr>
          <p:nvPr>
            <p:ph idx="1"/>
          </p:nvPr>
        </p:nvSpPr>
        <p:spPr/>
        <p:txBody>
          <a:bodyPr>
            <a:normAutofit/>
          </a:bodyPr>
          <a:lstStyle/>
          <a:p>
            <a:pPr algn="just"/>
            <a:r>
              <a:rPr lang="en-IN" sz="2400" dirty="0" smtClean="0"/>
              <a:t>Joining of column to footing</a:t>
            </a:r>
          </a:p>
          <a:p>
            <a:pPr algn="just"/>
            <a:r>
              <a:rPr lang="en-IN" sz="2400" dirty="0" smtClean="0"/>
              <a:t>Column to beam</a:t>
            </a:r>
          </a:p>
          <a:p>
            <a:pPr algn="just"/>
            <a:r>
              <a:rPr lang="en-IN" sz="2400" dirty="0" smtClean="0"/>
              <a:t>Column to column</a:t>
            </a:r>
          </a:p>
          <a:p>
            <a:pPr algn="just"/>
            <a:r>
              <a:rPr lang="en-IN" sz="2400" dirty="0" smtClean="0"/>
              <a:t>Beam to beam</a:t>
            </a:r>
          </a:p>
          <a:p>
            <a:pPr algn="just"/>
            <a:r>
              <a:rPr lang="en-IN" sz="2400" dirty="0" smtClean="0"/>
              <a:t>Main beam to secondary beam.</a:t>
            </a:r>
          </a:p>
          <a:p>
            <a:pPr algn="just"/>
            <a:r>
              <a:rPr lang="en-IN" sz="2400" dirty="0" smtClean="0"/>
              <a:t>Lengthening of columns</a:t>
            </a:r>
          </a:p>
          <a:p>
            <a:pPr algn="just"/>
            <a:r>
              <a:rPr lang="en-IN" sz="2400" dirty="0" smtClean="0"/>
              <a:t>Forming of joints of arched structures</a:t>
            </a:r>
          </a:p>
          <a:p>
            <a:pPr algn="just"/>
            <a:r>
              <a:rPr lang="en-IN" sz="2400" dirty="0" smtClean="0"/>
              <a:t>Joining of post tensioned structures</a:t>
            </a:r>
          </a:p>
          <a:p>
            <a:pPr algn="just"/>
            <a:r>
              <a:rPr lang="en-IN" sz="2400" dirty="0" smtClean="0"/>
              <a:t>Joining of precast to monolithic reinforced concrete structures</a:t>
            </a:r>
            <a:endParaRPr lang="en-IN"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Column to column connection</a:t>
            </a:r>
            <a:endParaRPr lang="en-IN" dirty="0"/>
          </a:p>
        </p:txBody>
      </p:sp>
      <p:sp>
        <p:nvSpPr>
          <p:cNvPr id="3" name="Content Placeholder 2"/>
          <p:cNvSpPr>
            <a:spLocks noGrp="1"/>
          </p:cNvSpPr>
          <p:nvPr>
            <p:ph idx="1"/>
          </p:nvPr>
        </p:nvSpPr>
        <p:spPr>
          <a:xfrm>
            <a:off x="754374" y="1443834"/>
            <a:ext cx="7482545" cy="4880765"/>
          </a:xfrm>
        </p:spPr>
        <p:txBody>
          <a:bodyPr>
            <a:normAutofit lnSpcReduction="10000"/>
          </a:bodyPr>
          <a:lstStyle/>
          <a:p>
            <a:pPr algn="just">
              <a:buNone/>
            </a:pPr>
            <a:r>
              <a:rPr lang="en-IN" sz="2400" dirty="0" err="1" smtClean="0"/>
              <a:t>i</a:t>
            </a:r>
            <a:r>
              <a:rPr lang="en-IN" sz="2400" dirty="0" smtClean="0"/>
              <a:t>)Column to column connection by bolts</a:t>
            </a:r>
          </a:p>
          <a:p>
            <a:pPr algn="just">
              <a:buNone/>
            </a:pPr>
            <a:r>
              <a:rPr lang="en-IN" sz="2400" dirty="0" smtClean="0"/>
              <a:t>ii)Column to column dowelled connections</a:t>
            </a:r>
          </a:p>
          <a:p>
            <a:pPr algn="just">
              <a:buNone/>
            </a:pPr>
            <a:r>
              <a:rPr lang="en-IN" sz="2400" dirty="0" smtClean="0"/>
              <a:t>iii)Column to column connection by welding on steel bearing faces</a:t>
            </a:r>
          </a:p>
          <a:p>
            <a:pPr algn="just">
              <a:buNone/>
            </a:pPr>
            <a:r>
              <a:rPr lang="en-IN" sz="2400" dirty="0" smtClean="0"/>
              <a:t>iv)Column to column connection by welding steel flat bars</a:t>
            </a:r>
          </a:p>
          <a:p>
            <a:pPr algn="just">
              <a:buNone/>
            </a:pPr>
            <a:r>
              <a:rPr lang="en-IN" sz="2400" dirty="0" smtClean="0"/>
              <a:t>v)Column to column connection by butt welding of reinforcing bars</a:t>
            </a:r>
          </a:p>
          <a:p>
            <a:pPr algn="just">
              <a:buNone/>
            </a:pPr>
            <a:r>
              <a:rPr lang="en-IN" sz="2400" dirty="0" smtClean="0"/>
              <a:t>vi)Column to column connection by lap welding of reinforcing bars.</a:t>
            </a:r>
          </a:p>
          <a:p>
            <a:pPr algn="just">
              <a:buNone/>
            </a:pPr>
            <a:r>
              <a:rPr lang="en-IN" sz="2400" dirty="0" smtClean="0"/>
              <a:t>vii)Coupling of reinforcing bars</a:t>
            </a:r>
          </a:p>
          <a:p>
            <a:pPr algn="just">
              <a:buNone/>
            </a:pPr>
            <a:r>
              <a:rPr lang="en-IN" sz="2400" dirty="0" smtClean="0"/>
              <a:t>viii)Post tensioning</a:t>
            </a:r>
          </a:p>
          <a:p>
            <a:pPr algn="just">
              <a:buNone/>
            </a:pPr>
            <a:r>
              <a:rPr lang="en-IN" sz="2400" dirty="0" smtClean="0"/>
              <a:t>ix)Hinge connection</a:t>
            </a:r>
            <a:endParaRPr lang="en-IN"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Bolted Connection</a:t>
            </a:r>
            <a:endParaRPr lang="en-IN" dirty="0"/>
          </a:p>
        </p:txBody>
      </p:sp>
      <p:pic>
        <p:nvPicPr>
          <p:cNvPr id="1026" name="Picture 2" descr="E:\CE2045-PREFABRICATED\Unit IV\1.jpg"/>
          <p:cNvPicPr>
            <a:picLocks noGrp="1" noChangeAspect="1" noChangeArrowheads="1"/>
          </p:cNvPicPr>
          <p:nvPr>
            <p:ph idx="1"/>
          </p:nvPr>
        </p:nvPicPr>
        <p:blipFill>
          <a:blip r:embed="rId2" cstate="print"/>
          <a:srcRect/>
          <a:stretch>
            <a:fillRect/>
          </a:stretch>
        </p:blipFill>
        <p:spPr bwMode="auto">
          <a:xfrm>
            <a:off x="1524001" y="1444625"/>
            <a:ext cx="6400800" cy="503244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Dowelled Connection</a:t>
            </a:r>
            <a:endParaRPr lang="en-IN" dirty="0"/>
          </a:p>
        </p:txBody>
      </p:sp>
      <p:pic>
        <p:nvPicPr>
          <p:cNvPr id="2050" name="Picture 2" descr="E:\CE2045-PREFABRICATED\Unit IV\2.jpg"/>
          <p:cNvPicPr>
            <a:picLocks noGrp="1" noChangeAspect="1" noChangeArrowheads="1"/>
          </p:cNvPicPr>
          <p:nvPr>
            <p:ph idx="1"/>
          </p:nvPr>
        </p:nvPicPr>
        <p:blipFill>
          <a:blip r:embed="rId2" cstate="print"/>
          <a:srcRect/>
          <a:stretch>
            <a:fillRect/>
          </a:stretch>
        </p:blipFill>
        <p:spPr bwMode="auto">
          <a:xfrm>
            <a:off x="914400" y="1444624"/>
            <a:ext cx="7961843" cy="5184775"/>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Welding on steel bearing surfaces</a:t>
            </a:r>
            <a:endParaRPr lang="en-IN" dirty="0"/>
          </a:p>
        </p:txBody>
      </p:sp>
      <p:pic>
        <p:nvPicPr>
          <p:cNvPr id="3074" name="Picture 2" descr="E:\CE2045-PREFABRICATED\Unit IV\3.jpg"/>
          <p:cNvPicPr>
            <a:picLocks noGrp="1" noChangeAspect="1" noChangeArrowheads="1"/>
          </p:cNvPicPr>
          <p:nvPr>
            <p:ph idx="1"/>
          </p:nvPr>
        </p:nvPicPr>
        <p:blipFill>
          <a:blip r:embed="rId2" cstate="print"/>
          <a:srcRect/>
          <a:stretch>
            <a:fillRect/>
          </a:stretch>
        </p:blipFill>
        <p:spPr bwMode="auto">
          <a:xfrm>
            <a:off x="1524000" y="1143000"/>
            <a:ext cx="6400800" cy="5353161"/>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Welding on steel flat bars &amp; butt welding</a:t>
            </a:r>
            <a:endParaRPr lang="en-IN" dirty="0"/>
          </a:p>
        </p:txBody>
      </p:sp>
      <p:pic>
        <p:nvPicPr>
          <p:cNvPr id="4098" name="Picture 2" descr="E:\CE2045-PREFABRICATED\Unit IV\4.jpg"/>
          <p:cNvPicPr>
            <a:picLocks noGrp="1" noChangeAspect="1" noChangeArrowheads="1"/>
          </p:cNvPicPr>
          <p:nvPr>
            <p:ph idx="1"/>
          </p:nvPr>
        </p:nvPicPr>
        <p:blipFill>
          <a:blip r:embed="rId2"/>
          <a:srcRect/>
          <a:stretch>
            <a:fillRect/>
          </a:stretch>
        </p:blipFill>
        <p:spPr bwMode="auto">
          <a:xfrm>
            <a:off x="1219200" y="1295400"/>
            <a:ext cx="6705600" cy="5137447"/>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dirty="0" smtClean="0"/>
              <a:t>Lap Welding</a:t>
            </a:r>
            <a:endParaRPr lang="en-IN" sz="2800" dirty="0"/>
          </a:p>
        </p:txBody>
      </p:sp>
      <p:pic>
        <p:nvPicPr>
          <p:cNvPr id="5122" name="Picture 2" descr="E:\CE2045-PREFABRICATED\Unit IV\5.jpg"/>
          <p:cNvPicPr>
            <a:picLocks noGrp="1" noChangeAspect="1" noChangeArrowheads="1"/>
          </p:cNvPicPr>
          <p:nvPr>
            <p:ph idx="1"/>
          </p:nvPr>
        </p:nvPicPr>
        <p:blipFill>
          <a:blip r:embed="rId2" cstate="print"/>
          <a:srcRect/>
          <a:stretch>
            <a:fillRect/>
          </a:stretch>
        </p:blipFill>
        <p:spPr bwMode="auto">
          <a:xfrm>
            <a:off x="1981200" y="1295400"/>
            <a:ext cx="5486400" cy="5188467"/>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Coupling of Reinforcing bars</a:t>
            </a:r>
            <a:endParaRPr lang="en-IN" dirty="0"/>
          </a:p>
        </p:txBody>
      </p:sp>
      <p:pic>
        <p:nvPicPr>
          <p:cNvPr id="6146" name="Picture 2" descr="E:\CE2045-PREFABRICATED\Unit IV\6.jpg"/>
          <p:cNvPicPr>
            <a:picLocks noGrp="1" noChangeAspect="1" noChangeArrowheads="1"/>
          </p:cNvPicPr>
          <p:nvPr>
            <p:ph idx="1"/>
          </p:nvPr>
        </p:nvPicPr>
        <p:blipFill>
          <a:blip r:embed="rId2" cstate="print"/>
          <a:srcRect/>
          <a:stretch>
            <a:fillRect/>
          </a:stretch>
        </p:blipFill>
        <p:spPr bwMode="auto">
          <a:xfrm>
            <a:off x="2567329" y="1444625"/>
            <a:ext cx="4747871" cy="509497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Post Tensioning</a:t>
            </a:r>
            <a:endParaRPr lang="en-IN" dirty="0"/>
          </a:p>
        </p:txBody>
      </p:sp>
      <p:pic>
        <p:nvPicPr>
          <p:cNvPr id="7170" name="Picture 2" descr="E:\CE2045-PREFABRICATED\Unit IV\7.jpg"/>
          <p:cNvPicPr>
            <a:picLocks noGrp="1" noChangeAspect="1" noChangeArrowheads="1"/>
          </p:cNvPicPr>
          <p:nvPr>
            <p:ph idx="1"/>
          </p:nvPr>
        </p:nvPicPr>
        <p:blipFill>
          <a:blip r:embed="rId2" cstate="print"/>
          <a:srcRect/>
          <a:stretch>
            <a:fillRect/>
          </a:stretch>
        </p:blipFill>
        <p:spPr bwMode="auto">
          <a:xfrm>
            <a:off x="2133600" y="1295400"/>
            <a:ext cx="5181600" cy="5300983"/>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Hinge Connection</a:t>
            </a:r>
            <a:endParaRPr lang="en-IN" dirty="0"/>
          </a:p>
        </p:txBody>
      </p:sp>
      <p:pic>
        <p:nvPicPr>
          <p:cNvPr id="8194" name="Picture 2" descr="E:\CE2045-PREFABRICATED\Unit IV\8.jpg"/>
          <p:cNvPicPr>
            <a:picLocks noGrp="1" noChangeAspect="1" noChangeArrowheads="1"/>
          </p:cNvPicPr>
          <p:nvPr>
            <p:ph idx="1"/>
          </p:nvPr>
        </p:nvPicPr>
        <p:blipFill>
          <a:blip r:embed="rId2" cstate="print"/>
          <a:srcRect/>
          <a:stretch>
            <a:fillRect/>
          </a:stretch>
        </p:blipFill>
        <p:spPr bwMode="auto">
          <a:xfrm>
            <a:off x="2185864" y="1295400"/>
            <a:ext cx="5434135" cy="5181599"/>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Advantages</a:t>
            </a:r>
            <a:endParaRPr lang="en-IN" dirty="0"/>
          </a:p>
        </p:txBody>
      </p:sp>
      <p:sp>
        <p:nvSpPr>
          <p:cNvPr id="3" name="Content Placeholder 2"/>
          <p:cNvSpPr>
            <a:spLocks noGrp="1"/>
          </p:cNvSpPr>
          <p:nvPr>
            <p:ph idx="1"/>
          </p:nvPr>
        </p:nvSpPr>
        <p:spPr/>
        <p:txBody>
          <a:bodyPr>
            <a:normAutofit/>
          </a:bodyPr>
          <a:lstStyle/>
          <a:p>
            <a:pPr algn="just"/>
            <a:r>
              <a:rPr lang="en-IN" sz="2400" dirty="0" smtClean="0"/>
              <a:t>Transmits large moment and resembles in shape and performance similar to monolithic construction.</a:t>
            </a:r>
          </a:p>
          <a:p>
            <a:pPr algn="just"/>
            <a:r>
              <a:rPr lang="en-IN" sz="2400" dirty="0" smtClean="0"/>
              <a:t>Provides good accessibility for proper welding.</a:t>
            </a:r>
          </a:p>
          <a:p>
            <a:pPr algn="just"/>
            <a:r>
              <a:rPr lang="en-IN" sz="2400" dirty="0" smtClean="0"/>
              <a:t>Provides good accessibility to erect the beams.</a:t>
            </a:r>
          </a:p>
          <a:p>
            <a:pPr algn="just"/>
            <a:r>
              <a:rPr lang="en-IN" sz="2400" dirty="0" smtClean="0"/>
              <a:t>Connection is satisfactory in technical, economical and aesthetic aspects.</a:t>
            </a:r>
          </a:p>
          <a:p>
            <a:pPr algn="just"/>
            <a:r>
              <a:rPr lang="en-IN" sz="2400" dirty="0" smtClean="0"/>
              <a:t>Leads to fastest possible erection.</a:t>
            </a:r>
          </a:p>
          <a:p>
            <a:pPr algn="just"/>
            <a:r>
              <a:rPr lang="en-IN" sz="2400" dirty="0" smtClean="0"/>
              <a:t>Provides good corrosion protection.</a:t>
            </a:r>
          </a:p>
          <a:p>
            <a:pPr algn="just"/>
            <a:r>
              <a:rPr lang="en-IN" sz="2400" dirty="0" smtClean="0"/>
              <a:t>No need of maintenance.</a:t>
            </a:r>
          </a:p>
          <a:p>
            <a:pPr algn="just">
              <a:buNone/>
            </a:pPr>
            <a:endParaRPr lang="en-IN"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Beam to Beam Connection</a:t>
            </a:r>
            <a:endParaRPr lang="en-IN" dirty="0"/>
          </a:p>
        </p:txBody>
      </p:sp>
      <p:sp>
        <p:nvSpPr>
          <p:cNvPr id="3" name="Content Placeholder 2"/>
          <p:cNvSpPr>
            <a:spLocks noGrp="1"/>
          </p:cNvSpPr>
          <p:nvPr>
            <p:ph idx="1"/>
          </p:nvPr>
        </p:nvSpPr>
        <p:spPr/>
        <p:txBody>
          <a:bodyPr>
            <a:normAutofit lnSpcReduction="10000"/>
          </a:bodyPr>
          <a:lstStyle/>
          <a:p>
            <a:pPr algn="just">
              <a:buNone/>
            </a:pPr>
            <a:r>
              <a:rPr lang="en-IN" sz="2400" dirty="0" err="1" smtClean="0"/>
              <a:t>i</a:t>
            </a:r>
            <a:r>
              <a:rPr lang="en-IN" sz="2400" dirty="0" smtClean="0"/>
              <a:t>)Beam to Beam connection with vertical steel bearing plates.</a:t>
            </a:r>
          </a:p>
          <a:p>
            <a:pPr algn="just">
              <a:buNone/>
            </a:pPr>
            <a:r>
              <a:rPr lang="en-IN" sz="2400" dirty="0" smtClean="0"/>
              <a:t>ii)Beam to beam connection with notched beam edge</a:t>
            </a:r>
          </a:p>
          <a:p>
            <a:pPr algn="just">
              <a:buNone/>
            </a:pPr>
            <a:r>
              <a:rPr lang="en-IN" sz="2400" dirty="0" smtClean="0"/>
              <a:t>iii)Beam to beam connection with steel covered bearing faces</a:t>
            </a:r>
          </a:p>
          <a:p>
            <a:pPr algn="just">
              <a:buNone/>
            </a:pPr>
            <a:r>
              <a:rPr lang="en-IN" sz="2400" dirty="0" smtClean="0"/>
              <a:t>iv)Beam to beam connection by welded connection bar</a:t>
            </a:r>
          </a:p>
          <a:p>
            <a:pPr algn="just">
              <a:buNone/>
            </a:pPr>
            <a:r>
              <a:rPr lang="en-IN" sz="2400" dirty="0" smtClean="0"/>
              <a:t>v)Beam to beam connection by tie-rods or high tensile bars</a:t>
            </a:r>
          </a:p>
          <a:p>
            <a:pPr algn="just">
              <a:buNone/>
            </a:pPr>
            <a:r>
              <a:rPr lang="en-IN" sz="2400" dirty="0" smtClean="0"/>
              <a:t>vi)Beam to beam connection for composite beams with tension connection at the bottom</a:t>
            </a:r>
          </a:p>
          <a:p>
            <a:pPr algn="just">
              <a:buNone/>
            </a:pPr>
            <a:r>
              <a:rPr lang="en-IN" sz="2400" dirty="0" smtClean="0"/>
              <a:t>vii)Beam to beam connection by in-situ concrete joint</a:t>
            </a:r>
          </a:p>
          <a:p>
            <a:pPr algn="just">
              <a:buNone/>
            </a:pPr>
            <a:r>
              <a:rPr lang="en-IN" sz="2400" dirty="0" smtClean="0"/>
              <a:t>viii)Beam to beam connection by steel plates bolted together</a:t>
            </a:r>
          </a:p>
          <a:p>
            <a:pPr>
              <a:buNone/>
            </a:pPr>
            <a:endParaRPr lang="en-IN"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buNone/>
            </a:pPr>
            <a:r>
              <a:rPr lang="en-IN" sz="2400" dirty="0" smtClean="0"/>
              <a:t>ix)Beam to beam connection by steel plates connected by square pins</a:t>
            </a:r>
          </a:p>
          <a:p>
            <a:pPr algn="just">
              <a:buNone/>
            </a:pPr>
            <a:r>
              <a:rPr lang="en-IN" sz="2400" dirty="0" smtClean="0"/>
              <a:t>x)Beam to beam connection by post tensioning</a:t>
            </a:r>
            <a:endParaRPr lang="en-IN"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Vertical steel bearing plates and Notched beam edge</a:t>
            </a:r>
            <a:endParaRPr lang="en-IN" dirty="0"/>
          </a:p>
        </p:txBody>
      </p:sp>
      <p:pic>
        <p:nvPicPr>
          <p:cNvPr id="1026" name="Picture 2" descr="E:\CE2045-PREFABRICATED\Unit IV\BB1.jpg"/>
          <p:cNvPicPr>
            <a:picLocks noGrp="1" noChangeAspect="1" noChangeArrowheads="1"/>
          </p:cNvPicPr>
          <p:nvPr>
            <p:ph idx="1"/>
          </p:nvPr>
        </p:nvPicPr>
        <p:blipFill>
          <a:blip r:embed="rId2" cstate="print"/>
          <a:srcRect/>
          <a:stretch>
            <a:fillRect/>
          </a:stretch>
        </p:blipFill>
        <p:spPr bwMode="auto">
          <a:xfrm>
            <a:off x="2133600" y="1245909"/>
            <a:ext cx="4876800" cy="5535891"/>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Steel Covered bearing faces</a:t>
            </a:r>
            <a:endParaRPr lang="en-IN" dirty="0"/>
          </a:p>
        </p:txBody>
      </p:sp>
      <p:pic>
        <p:nvPicPr>
          <p:cNvPr id="2050" name="Picture 2" descr="E:\CE2045-PREFABRICATED\Unit IV\BB2.jpg"/>
          <p:cNvPicPr>
            <a:picLocks noGrp="1" noChangeAspect="1" noChangeArrowheads="1"/>
          </p:cNvPicPr>
          <p:nvPr>
            <p:ph idx="1"/>
          </p:nvPr>
        </p:nvPicPr>
        <p:blipFill>
          <a:blip r:embed="rId2" cstate="print"/>
          <a:srcRect/>
          <a:stretch>
            <a:fillRect/>
          </a:stretch>
        </p:blipFill>
        <p:spPr bwMode="auto">
          <a:xfrm>
            <a:off x="1386712" y="1444624"/>
            <a:ext cx="6842887" cy="5040065"/>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Welded Connection bar and Tie-rods</a:t>
            </a:r>
            <a:endParaRPr lang="en-IN" dirty="0"/>
          </a:p>
        </p:txBody>
      </p:sp>
      <p:pic>
        <p:nvPicPr>
          <p:cNvPr id="3074" name="Picture 2" descr="E:\CE2045-PREFABRICATED\Unit IV\BB3.jpg"/>
          <p:cNvPicPr>
            <a:picLocks noGrp="1" noChangeAspect="1" noChangeArrowheads="1"/>
          </p:cNvPicPr>
          <p:nvPr>
            <p:ph idx="1"/>
          </p:nvPr>
        </p:nvPicPr>
        <p:blipFill>
          <a:blip r:embed="rId2" cstate="print"/>
          <a:srcRect/>
          <a:stretch>
            <a:fillRect/>
          </a:stretch>
        </p:blipFill>
        <p:spPr bwMode="auto">
          <a:xfrm>
            <a:off x="2286001" y="1295400"/>
            <a:ext cx="5486400" cy="5361545"/>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In-situ Concrete joint</a:t>
            </a:r>
            <a:endParaRPr lang="en-IN" dirty="0"/>
          </a:p>
        </p:txBody>
      </p:sp>
      <p:pic>
        <p:nvPicPr>
          <p:cNvPr id="4098" name="Picture 2" descr="E:\CE2045-PREFABRICATED\Unit IV\BB4.jpg"/>
          <p:cNvPicPr>
            <a:picLocks noGrp="1" noChangeAspect="1" noChangeArrowheads="1"/>
          </p:cNvPicPr>
          <p:nvPr>
            <p:ph idx="1"/>
          </p:nvPr>
        </p:nvPicPr>
        <p:blipFill>
          <a:blip r:embed="rId2"/>
          <a:srcRect/>
          <a:stretch>
            <a:fillRect/>
          </a:stretch>
        </p:blipFill>
        <p:spPr bwMode="auto">
          <a:xfrm>
            <a:off x="914400" y="1295400"/>
            <a:ext cx="7658724" cy="5057565"/>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Bolted Steel plates and Connection by square pins</a:t>
            </a:r>
            <a:endParaRPr lang="en-IN" dirty="0"/>
          </a:p>
        </p:txBody>
      </p:sp>
      <p:pic>
        <p:nvPicPr>
          <p:cNvPr id="5122" name="Picture 2" descr="E:\CE2045-PREFABRICATED\Unit IV\BB5.jpg"/>
          <p:cNvPicPr>
            <a:picLocks noGrp="1" noChangeAspect="1" noChangeArrowheads="1"/>
          </p:cNvPicPr>
          <p:nvPr>
            <p:ph idx="1"/>
          </p:nvPr>
        </p:nvPicPr>
        <p:blipFill>
          <a:blip r:embed="rId2" cstate="print"/>
          <a:srcRect/>
          <a:stretch>
            <a:fillRect/>
          </a:stretch>
        </p:blipFill>
        <p:spPr bwMode="auto">
          <a:xfrm>
            <a:off x="1828800" y="1295400"/>
            <a:ext cx="5791200" cy="5227389"/>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Post tensioning</a:t>
            </a:r>
            <a:endParaRPr lang="en-IN" dirty="0"/>
          </a:p>
        </p:txBody>
      </p:sp>
      <p:pic>
        <p:nvPicPr>
          <p:cNvPr id="6146" name="Picture 2" descr="E:\CE2045-PREFABRICATED\Unit IV\BB6.jpg"/>
          <p:cNvPicPr>
            <a:picLocks noGrp="1" noChangeAspect="1" noChangeArrowheads="1"/>
          </p:cNvPicPr>
          <p:nvPr>
            <p:ph idx="1"/>
          </p:nvPr>
        </p:nvPicPr>
        <p:blipFill>
          <a:blip r:embed="rId2" cstate="print"/>
          <a:srcRect/>
          <a:stretch>
            <a:fillRect/>
          </a:stretch>
        </p:blipFill>
        <p:spPr bwMode="auto">
          <a:xfrm>
            <a:off x="1374578" y="1444624"/>
            <a:ext cx="6550222" cy="4805747"/>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buNone/>
            </a:pPr>
            <a:r>
              <a:rPr lang="en-IN" sz="2400" b="1" u="sng" dirty="0" smtClean="0"/>
              <a:t>Procedure:</a:t>
            </a:r>
          </a:p>
          <a:p>
            <a:pPr algn="just"/>
            <a:r>
              <a:rPr lang="en-IN" sz="2400" dirty="0" smtClean="0"/>
              <a:t>Beams are erect in position and </a:t>
            </a:r>
            <a:r>
              <a:rPr lang="en-IN" sz="2400" dirty="0" err="1" smtClean="0"/>
              <a:t>leveled</a:t>
            </a:r>
            <a:r>
              <a:rPr lang="en-IN" sz="2400" dirty="0" smtClean="0"/>
              <a:t> and aligned using suitable supports.</a:t>
            </a:r>
          </a:p>
          <a:p>
            <a:pPr algn="just"/>
            <a:r>
              <a:rPr lang="en-IN" sz="2400" dirty="0" smtClean="0"/>
              <a:t>After </a:t>
            </a:r>
            <a:r>
              <a:rPr lang="en-IN" sz="2400" dirty="0" err="1" smtClean="0"/>
              <a:t>leveling</a:t>
            </a:r>
            <a:r>
              <a:rPr lang="en-IN" sz="2400" dirty="0" smtClean="0"/>
              <a:t> and aligning the beams, the reinforcement bars may be initially tack welded to the starter bars.</a:t>
            </a:r>
          </a:p>
          <a:p>
            <a:pPr algn="just"/>
            <a:r>
              <a:rPr lang="en-IN" sz="2400" dirty="0" smtClean="0"/>
              <a:t>The weld which must be continued across the tack welds may be executed at a later date or on that date itself.</a:t>
            </a:r>
          </a:p>
          <a:p>
            <a:pPr algn="just"/>
            <a:r>
              <a:rPr lang="en-IN" sz="2400" dirty="0" smtClean="0"/>
              <a:t>Unequal contraction of the welds may cause the beam to pull out of true.</a:t>
            </a:r>
            <a:endParaRPr lang="en-IN"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r>
              <a:rPr lang="en-IN" sz="2400" dirty="0" smtClean="0"/>
              <a:t>It is therefore advisable to have two welders working simultaneously on two diagonally opposite bars.</a:t>
            </a:r>
          </a:p>
          <a:p>
            <a:pPr algn="just"/>
            <a:r>
              <a:rPr lang="en-IN" sz="2400" dirty="0" smtClean="0"/>
              <a:t>After welding, </a:t>
            </a:r>
            <a:r>
              <a:rPr lang="en-IN" sz="2400" dirty="0" err="1" smtClean="0"/>
              <a:t>leveling</a:t>
            </a:r>
            <a:r>
              <a:rPr lang="en-IN" sz="2400" dirty="0" smtClean="0"/>
              <a:t> and alignment is checked again, because this may be disturbed while welding.</a:t>
            </a:r>
          </a:p>
          <a:p>
            <a:pPr algn="just"/>
            <a:r>
              <a:rPr lang="en-IN" sz="2400" dirty="0" smtClean="0"/>
              <a:t>After checking, the joint is completed with in-situ concrete.</a:t>
            </a:r>
            <a:endParaRPr lang="en-IN" sz="2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a:xfrm>
            <a:off x="754374" y="1443834"/>
            <a:ext cx="7482545" cy="5185565"/>
          </a:xfrm>
        </p:spPr>
        <p:txBody>
          <a:bodyPr>
            <a:normAutofit lnSpcReduction="10000"/>
          </a:bodyPr>
          <a:lstStyle/>
          <a:p>
            <a:pPr>
              <a:buNone/>
            </a:pPr>
            <a:r>
              <a:rPr lang="en-IN" sz="2400" b="1" u="sng" dirty="0" smtClean="0"/>
              <a:t>Advantages:</a:t>
            </a:r>
          </a:p>
          <a:p>
            <a:pPr algn="just"/>
            <a:r>
              <a:rPr lang="en-IN" sz="2400" dirty="0" smtClean="0"/>
              <a:t>Connection is able to transmit large horizontal, vertical forces and moments very well.</a:t>
            </a:r>
          </a:p>
          <a:p>
            <a:pPr algn="just"/>
            <a:r>
              <a:rPr lang="en-IN" sz="2400" dirty="0" smtClean="0"/>
              <a:t>Provides good accessibility for proper welding and also to erect the columns.</a:t>
            </a:r>
          </a:p>
          <a:p>
            <a:pPr algn="just"/>
            <a:r>
              <a:rPr lang="en-IN" sz="2400" dirty="0" smtClean="0"/>
              <a:t>Connection is satisfactory in technical, economical and in aesthetical aspect.</a:t>
            </a:r>
          </a:p>
          <a:p>
            <a:pPr algn="just"/>
            <a:r>
              <a:rPr lang="en-IN" sz="2400" dirty="0" smtClean="0"/>
              <a:t>Connection leads to fastest possible erection.</a:t>
            </a:r>
          </a:p>
          <a:p>
            <a:pPr algn="just"/>
            <a:r>
              <a:rPr lang="en-IN" sz="2400" dirty="0" smtClean="0"/>
              <a:t>Connection provides a permanent protection against corrosion.</a:t>
            </a:r>
          </a:p>
          <a:p>
            <a:pPr algn="just"/>
            <a:r>
              <a:rPr lang="en-IN" sz="2400" dirty="0" smtClean="0"/>
              <a:t>Connection looks like a ordinary convention/ construction.</a:t>
            </a:r>
          </a:p>
          <a:p>
            <a:pPr algn="just"/>
            <a:r>
              <a:rPr lang="en-IN" sz="2400" dirty="0" smtClean="0"/>
              <a:t>Maintenance cost is nil. </a:t>
            </a:r>
            <a:endParaRPr lang="en-IN" sz="2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COLUMN TO FOOTING</a:t>
            </a:r>
            <a:endParaRPr lang="en-IN" dirty="0"/>
          </a:p>
        </p:txBody>
      </p:sp>
      <p:sp>
        <p:nvSpPr>
          <p:cNvPr id="3" name="Content Placeholder 2"/>
          <p:cNvSpPr>
            <a:spLocks noGrp="1"/>
          </p:cNvSpPr>
          <p:nvPr>
            <p:ph idx="1"/>
          </p:nvPr>
        </p:nvSpPr>
        <p:spPr/>
        <p:txBody>
          <a:bodyPr>
            <a:normAutofit/>
          </a:bodyPr>
          <a:lstStyle/>
          <a:p>
            <a:pPr algn="just"/>
            <a:r>
              <a:rPr lang="en-IN" sz="2400" dirty="0" smtClean="0"/>
              <a:t>Usually rigid joints.</a:t>
            </a:r>
          </a:p>
          <a:p>
            <a:pPr algn="just"/>
            <a:r>
              <a:rPr lang="en-IN" sz="2400" dirty="0" smtClean="0"/>
              <a:t>May also hinge-like sometimes</a:t>
            </a:r>
          </a:p>
          <a:p>
            <a:pPr algn="just"/>
            <a:r>
              <a:rPr lang="en-IN" sz="2400" dirty="0" smtClean="0"/>
              <a:t>The different methods of connecting column and footing are</a:t>
            </a:r>
          </a:p>
          <a:p>
            <a:pPr algn="just">
              <a:buNone/>
            </a:pPr>
            <a:r>
              <a:rPr lang="en-IN" sz="2400" dirty="0" smtClean="0"/>
              <a:t>	a)Column placed in to a calyx</a:t>
            </a:r>
          </a:p>
          <a:p>
            <a:pPr algn="just">
              <a:buNone/>
            </a:pPr>
            <a:r>
              <a:rPr lang="en-IN" sz="2400" dirty="0" smtClean="0"/>
              <a:t>	b)By welding</a:t>
            </a:r>
          </a:p>
          <a:p>
            <a:pPr algn="just">
              <a:buNone/>
            </a:pPr>
            <a:r>
              <a:rPr lang="en-IN" sz="2400" dirty="0" smtClean="0"/>
              <a:t>	</a:t>
            </a:r>
            <a:endParaRPr lang="en-IN" sz="24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Column placed in a Calyx</a:t>
            </a:r>
            <a:endParaRPr lang="en-IN" dirty="0"/>
          </a:p>
        </p:txBody>
      </p:sp>
      <p:pic>
        <p:nvPicPr>
          <p:cNvPr id="7170" name="Picture 2"/>
          <p:cNvPicPr>
            <a:picLocks noGrp="1" noChangeAspect="1" noChangeArrowheads="1"/>
          </p:cNvPicPr>
          <p:nvPr>
            <p:ph idx="1"/>
          </p:nvPr>
        </p:nvPicPr>
        <p:blipFill>
          <a:blip r:embed="rId2"/>
          <a:srcRect/>
          <a:stretch>
            <a:fillRect/>
          </a:stretch>
        </p:blipFill>
        <p:spPr bwMode="auto">
          <a:xfrm>
            <a:off x="237961" y="1447800"/>
            <a:ext cx="8753639" cy="5029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a:xfrm>
            <a:off x="754374" y="1443834"/>
            <a:ext cx="7482545" cy="5033165"/>
          </a:xfrm>
        </p:spPr>
        <p:txBody>
          <a:bodyPr>
            <a:normAutofit/>
          </a:bodyPr>
          <a:lstStyle/>
          <a:p>
            <a:pPr algn="just"/>
            <a:r>
              <a:rPr lang="en-IN" sz="2400" dirty="0" smtClean="0"/>
              <a:t>A rigid joint is made by placing the column in to a calyx of the footing.</a:t>
            </a:r>
          </a:p>
          <a:p>
            <a:pPr algn="just"/>
            <a:r>
              <a:rPr lang="en-IN" sz="2400" dirty="0" smtClean="0"/>
              <a:t>Column is placed in a calyx to  a depth of 1.56m.</a:t>
            </a:r>
          </a:p>
          <a:p>
            <a:pPr algn="just"/>
            <a:r>
              <a:rPr lang="en-IN" sz="2400" dirty="0" smtClean="0"/>
              <a:t>The depth of calyx should be 12-15% of the length of column.</a:t>
            </a:r>
          </a:p>
          <a:p>
            <a:pPr algn="just"/>
            <a:r>
              <a:rPr lang="en-IN" sz="2400" dirty="0" smtClean="0"/>
              <a:t>The opening of the calyx is 6-10cm greater than in all direction than the c/s in column.</a:t>
            </a:r>
          </a:p>
          <a:p>
            <a:pPr algn="just"/>
            <a:r>
              <a:rPr lang="en-IN" sz="2400" dirty="0" smtClean="0"/>
              <a:t>This is to make a vibrator to be operated while concreting.</a:t>
            </a:r>
          </a:p>
          <a:p>
            <a:pPr algn="just"/>
            <a:r>
              <a:rPr lang="en-IN" sz="2400" dirty="0" smtClean="0"/>
              <a:t>To ensure proper vertical position of the column, a steel plate is placed at the bottom of the calyx and checked by </a:t>
            </a:r>
            <a:r>
              <a:rPr lang="en-IN" sz="2400" dirty="0" err="1" smtClean="0"/>
              <a:t>leveling</a:t>
            </a:r>
            <a:r>
              <a:rPr lang="en-IN" sz="2400" dirty="0" smtClean="0"/>
              <a:t> before concreting.  </a:t>
            </a:r>
            <a:endParaRPr lang="en-IN" sz="24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dirty="0"/>
          </a:p>
        </p:txBody>
      </p:sp>
      <p:sp>
        <p:nvSpPr>
          <p:cNvPr id="3" name="Content Placeholder 2"/>
          <p:cNvSpPr>
            <a:spLocks noGrp="1"/>
          </p:cNvSpPr>
          <p:nvPr>
            <p:ph idx="1"/>
          </p:nvPr>
        </p:nvSpPr>
        <p:spPr/>
        <p:txBody>
          <a:bodyPr>
            <a:normAutofit/>
          </a:bodyPr>
          <a:lstStyle/>
          <a:p>
            <a:pPr algn="just"/>
            <a:r>
              <a:rPr lang="en-IN" sz="2400" dirty="0" smtClean="0"/>
              <a:t>Similar steel plate is placed at lower end of the column.</a:t>
            </a:r>
          </a:p>
          <a:p>
            <a:pPr algn="just"/>
            <a:r>
              <a:rPr lang="en-IN" sz="2400" dirty="0" smtClean="0"/>
              <a:t>When positioning the column these steel plates set on each other to take heavy concentrated loads.</a:t>
            </a:r>
          </a:p>
          <a:p>
            <a:pPr algn="just"/>
            <a:r>
              <a:rPr lang="en-IN" sz="2400" dirty="0" smtClean="0"/>
              <a:t>Steel plate size may be between 100X100X10mm to 150X150X10mm.</a:t>
            </a:r>
          </a:p>
          <a:p>
            <a:pPr algn="just">
              <a:buNone/>
            </a:pPr>
            <a:r>
              <a:rPr lang="en-IN" sz="2400" b="1" u="sng" dirty="0" smtClean="0"/>
              <a:t>Advantages of calyx joints:</a:t>
            </a:r>
          </a:p>
          <a:p>
            <a:pPr algn="just">
              <a:buNone/>
            </a:pPr>
            <a:r>
              <a:rPr lang="en-IN" sz="2400" dirty="0" err="1" smtClean="0"/>
              <a:t>i</a:t>
            </a:r>
            <a:r>
              <a:rPr lang="en-IN" sz="2400" dirty="0" smtClean="0"/>
              <a:t>)The placing, plumbing and fixing of column and the filling of the concrete with calyx is very simple and requires less time than in case of welded joint.</a:t>
            </a:r>
          </a:p>
          <a:p>
            <a:pPr algn="just">
              <a:buNone/>
            </a:pPr>
            <a:r>
              <a:rPr lang="en-IN" sz="2400" dirty="0" smtClean="0"/>
              <a:t>ii)This method is least sensitive to inaccuracies occurring during construction.</a:t>
            </a:r>
            <a:endParaRPr lang="en-IN" sz="24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buNone/>
            </a:pPr>
            <a:r>
              <a:rPr lang="en-IN" sz="2400" b="1" u="sng" dirty="0" smtClean="0"/>
              <a:t>Disadvantages:</a:t>
            </a:r>
          </a:p>
          <a:p>
            <a:pPr algn="just">
              <a:buNone/>
            </a:pPr>
            <a:r>
              <a:rPr lang="en-IN" sz="2400" dirty="0" err="1" smtClean="0"/>
              <a:t>i</a:t>
            </a:r>
            <a:r>
              <a:rPr lang="en-IN" sz="2400" dirty="0" smtClean="0"/>
              <a:t>)The moment arising from the end fixing of column which requires a double bearing and the column should reach in to calyx and end of the column head and calyx must be dimensional to bear the load.</a:t>
            </a:r>
          </a:p>
          <a:p>
            <a:pPr algn="just">
              <a:buNone/>
            </a:pPr>
            <a:r>
              <a:rPr lang="en-IN" sz="2400" dirty="0" smtClean="0"/>
              <a:t>ii)Use of welded joints is now becoming effective. This joint is accessible and ensures a well executed work and more economical for larger numbers than the calyx joints.</a:t>
            </a:r>
            <a:endParaRPr lang="en-IN" sz="24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dirty="0" smtClean="0"/>
              <a:t>Welded joint of column to footing</a:t>
            </a:r>
            <a:endParaRPr lang="en-IN" sz="2800" dirty="0"/>
          </a:p>
        </p:txBody>
      </p:sp>
      <p:pic>
        <p:nvPicPr>
          <p:cNvPr id="1026" name="Picture 2"/>
          <p:cNvPicPr>
            <a:picLocks noGrp="1" noChangeAspect="1" noChangeArrowheads="1"/>
          </p:cNvPicPr>
          <p:nvPr>
            <p:ph idx="1"/>
          </p:nvPr>
        </p:nvPicPr>
        <p:blipFill>
          <a:blip r:embed="rId2"/>
          <a:srcRect/>
          <a:stretch>
            <a:fillRect/>
          </a:stretch>
        </p:blipFill>
        <p:spPr bwMode="auto">
          <a:xfrm>
            <a:off x="465307" y="1752600"/>
            <a:ext cx="8373894" cy="4419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r>
              <a:rPr lang="en-IN" sz="2400" dirty="0" smtClean="0"/>
              <a:t>The use of welded joint allows the c/s of joint to be enlarged.</a:t>
            </a:r>
          </a:p>
          <a:p>
            <a:pPr algn="just"/>
            <a:r>
              <a:rPr lang="en-IN" sz="2400" dirty="0" smtClean="0"/>
              <a:t>A column can also be joined to footing by following three methods</a:t>
            </a:r>
          </a:p>
          <a:p>
            <a:pPr algn="just">
              <a:buNone/>
            </a:pPr>
            <a:r>
              <a:rPr lang="en-IN" sz="2400" dirty="0" smtClean="0"/>
              <a:t>	a)Overlapping steel bars</a:t>
            </a:r>
          </a:p>
          <a:p>
            <a:pPr algn="just">
              <a:buNone/>
            </a:pPr>
            <a:r>
              <a:rPr lang="en-IN" sz="2400" dirty="0" smtClean="0"/>
              <a:t>	b)Hooked steel bars</a:t>
            </a:r>
          </a:p>
          <a:p>
            <a:pPr algn="just">
              <a:buNone/>
            </a:pPr>
            <a:r>
              <a:rPr lang="en-IN" sz="2400" dirty="0" smtClean="0"/>
              <a:t>	c)Welded joints</a:t>
            </a:r>
          </a:p>
          <a:p>
            <a:pPr algn="just"/>
            <a:r>
              <a:rPr lang="en-IN" sz="2400" dirty="0" smtClean="0"/>
              <a:t>In all the above methods, column rest on the footing by a tongue like extension for which the c/s is small.</a:t>
            </a:r>
          </a:p>
          <a:p>
            <a:pPr algn="just"/>
            <a:r>
              <a:rPr lang="en-IN" sz="2400" dirty="0" smtClean="0"/>
              <a:t>The joints made by these three methods are carefully made and perfectly rigid.</a:t>
            </a:r>
            <a:endParaRPr lang="en-IN" sz="24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pic>
        <p:nvPicPr>
          <p:cNvPr id="2050" name="Picture 2"/>
          <p:cNvPicPr>
            <a:picLocks noGrp="1" noChangeAspect="1" noChangeArrowheads="1"/>
          </p:cNvPicPr>
          <p:nvPr>
            <p:ph idx="1"/>
          </p:nvPr>
        </p:nvPicPr>
        <p:blipFill>
          <a:blip r:embed="rId2"/>
          <a:srcRect/>
          <a:stretch>
            <a:fillRect/>
          </a:stretch>
        </p:blipFill>
        <p:spPr bwMode="auto">
          <a:xfrm>
            <a:off x="1003155" y="1600200"/>
            <a:ext cx="7730837" cy="4724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pic>
        <p:nvPicPr>
          <p:cNvPr id="3074" name="Picture 2"/>
          <p:cNvPicPr>
            <a:picLocks noGrp="1" noChangeAspect="1" noChangeArrowheads="1"/>
          </p:cNvPicPr>
          <p:nvPr>
            <p:ph idx="1"/>
          </p:nvPr>
        </p:nvPicPr>
        <p:blipFill>
          <a:blip r:embed="rId2"/>
          <a:srcRect/>
          <a:stretch>
            <a:fillRect/>
          </a:stretch>
        </p:blipFill>
        <p:spPr bwMode="auto">
          <a:xfrm>
            <a:off x="737554" y="1447800"/>
            <a:ext cx="7492046" cy="47411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pic>
        <p:nvPicPr>
          <p:cNvPr id="4098" name="Picture 2"/>
          <p:cNvPicPr>
            <a:picLocks noGrp="1" noChangeAspect="1" noChangeArrowheads="1"/>
          </p:cNvPicPr>
          <p:nvPr>
            <p:ph idx="1"/>
          </p:nvPr>
        </p:nvPicPr>
        <p:blipFill>
          <a:blip r:embed="rId2"/>
          <a:srcRect/>
          <a:stretch>
            <a:fillRect/>
          </a:stretch>
        </p:blipFill>
        <p:spPr bwMode="auto">
          <a:xfrm>
            <a:off x="609600" y="1752600"/>
            <a:ext cx="8153400" cy="426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buNone/>
            </a:pPr>
            <a:r>
              <a:rPr lang="en-IN" sz="2400" b="1" u="sng" dirty="0" smtClean="0"/>
              <a:t>Advantages:</a:t>
            </a:r>
          </a:p>
          <a:p>
            <a:pPr algn="just"/>
            <a:r>
              <a:rPr lang="en-IN" sz="2400" dirty="0" smtClean="0"/>
              <a:t>It is effective and widespread method.</a:t>
            </a:r>
          </a:p>
          <a:p>
            <a:pPr algn="just"/>
            <a:r>
              <a:rPr lang="en-IN" sz="2400" dirty="0" smtClean="0"/>
              <a:t>It is easily accessible</a:t>
            </a:r>
          </a:p>
          <a:p>
            <a:pPr algn="just"/>
            <a:r>
              <a:rPr lang="en-IN" sz="2400" dirty="0" smtClean="0"/>
              <a:t>It ensures well executed work and adequate control.</a:t>
            </a:r>
          </a:p>
          <a:p>
            <a:pPr algn="just"/>
            <a:r>
              <a:rPr lang="en-IN" sz="2400" dirty="0" smtClean="0"/>
              <a:t>It is more economical for larger members than calyx method.</a:t>
            </a:r>
            <a:endParaRPr lang="en-IN" sz="24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buNone/>
            </a:pPr>
            <a:r>
              <a:rPr lang="en-IN" sz="2400" b="1" u="sng" dirty="0" smtClean="0"/>
              <a:t>Loop formed steel bars:</a:t>
            </a:r>
          </a:p>
          <a:p>
            <a:pPr algn="just"/>
            <a:r>
              <a:rPr lang="en-IN" sz="2400" dirty="0" smtClean="0"/>
              <a:t>A column can be fixed to its footing by loop shaped steel bars of main reinforcement  projecting beyond the lower end of the column in to properly shaped holes in to the footing.</a:t>
            </a:r>
          </a:p>
          <a:p>
            <a:pPr algn="just"/>
            <a:r>
              <a:rPr lang="en-IN" sz="2400" dirty="0" smtClean="0"/>
              <a:t>These holes must be concreted immediately .</a:t>
            </a:r>
          </a:p>
          <a:p>
            <a:pPr algn="just"/>
            <a:r>
              <a:rPr lang="en-IN" sz="2400" dirty="0" smtClean="0"/>
              <a:t>For smaller columns, two anchoring holes are needed and for larger columns, four anchoring holes are needed. </a:t>
            </a:r>
            <a:endParaRPr lang="en-IN" sz="24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pic>
        <p:nvPicPr>
          <p:cNvPr id="1026" name="Picture 2" descr="E:\CE2045-PREFABRICATED\Unit IV\CF1.jpg"/>
          <p:cNvPicPr>
            <a:picLocks noGrp="1" noChangeAspect="1" noChangeArrowheads="1"/>
          </p:cNvPicPr>
          <p:nvPr>
            <p:ph idx="1"/>
          </p:nvPr>
        </p:nvPicPr>
        <p:blipFill>
          <a:blip r:embed="rId2" cstate="print"/>
          <a:srcRect/>
          <a:stretch>
            <a:fillRect/>
          </a:stretch>
        </p:blipFill>
        <p:spPr bwMode="auto">
          <a:xfrm>
            <a:off x="243865" y="1295400"/>
            <a:ext cx="8766766" cy="53340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buNone/>
            </a:pPr>
            <a:r>
              <a:rPr lang="en-IN" sz="2400" b="1" u="sng" dirty="0" smtClean="0"/>
              <a:t>Joining of column to footing by bolts:</a:t>
            </a:r>
          </a:p>
          <a:p>
            <a:pPr algn="just"/>
            <a:r>
              <a:rPr lang="en-IN" sz="2400" dirty="0" smtClean="0"/>
              <a:t>Column can be joined to footing with the help of anchor bolts.</a:t>
            </a:r>
          </a:p>
          <a:p>
            <a:pPr algn="just"/>
            <a:r>
              <a:rPr lang="en-IN" sz="2400" dirty="0" smtClean="0"/>
              <a:t>A cement mortar layer is put on the upper surface of the footing before placing the column.</a:t>
            </a:r>
          </a:p>
          <a:p>
            <a:pPr algn="just">
              <a:buNone/>
            </a:pPr>
            <a:endParaRPr lang="en-IN" sz="2400" dirty="0" smtClean="0"/>
          </a:p>
          <a:p>
            <a:endParaRPr lang="en-IN" sz="24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pic>
        <p:nvPicPr>
          <p:cNvPr id="2050" name="Picture 2" descr="E:\CE2045-PREFABRICATED\Unit IV\CF2.jpg"/>
          <p:cNvPicPr>
            <a:picLocks noGrp="1" noChangeAspect="1" noChangeArrowheads="1"/>
          </p:cNvPicPr>
          <p:nvPr>
            <p:ph idx="1"/>
          </p:nvPr>
        </p:nvPicPr>
        <p:blipFill>
          <a:blip r:embed="rId2" cstate="print"/>
          <a:srcRect/>
          <a:stretch>
            <a:fillRect/>
          </a:stretch>
        </p:blipFill>
        <p:spPr bwMode="auto">
          <a:xfrm>
            <a:off x="138635" y="1295400"/>
            <a:ext cx="8700565" cy="51816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COLUMN TO BEAM CONNECTION</a:t>
            </a:r>
            <a:endParaRPr lang="en-IN" dirty="0"/>
          </a:p>
        </p:txBody>
      </p:sp>
      <p:sp>
        <p:nvSpPr>
          <p:cNvPr id="3" name="Content Placeholder 2"/>
          <p:cNvSpPr>
            <a:spLocks noGrp="1"/>
          </p:cNvSpPr>
          <p:nvPr>
            <p:ph idx="1"/>
          </p:nvPr>
        </p:nvSpPr>
        <p:spPr/>
        <p:txBody>
          <a:bodyPr/>
          <a:lstStyle/>
          <a:p>
            <a:endParaRPr lang="en-IN" dirty="0"/>
          </a:p>
        </p:txBody>
      </p:sp>
      <p:pic>
        <p:nvPicPr>
          <p:cNvPr id="4" name="Picture 2"/>
          <p:cNvPicPr>
            <a:picLocks noChangeAspect="1" noChangeArrowheads="1"/>
          </p:cNvPicPr>
          <p:nvPr/>
        </p:nvPicPr>
        <p:blipFill>
          <a:blip r:embed="rId2"/>
          <a:srcRect/>
          <a:stretch>
            <a:fillRect/>
          </a:stretch>
        </p:blipFill>
        <p:spPr bwMode="auto">
          <a:xfrm>
            <a:off x="358054" y="1752600"/>
            <a:ext cx="5204546" cy="4572000"/>
          </a:xfrm>
          <a:prstGeom prst="rect">
            <a:avLst/>
          </a:prstGeom>
          <a:noFill/>
          <a:ln w="9525">
            <a:noFill/>
            <a:miter lim="800000"/>
            <a:headEnd/>
            <a:tailEnd/>
          </a:ln>
          <a:effectLst/>
        </p:spPr>
      </p:pic>
      <p:pic>
        <p:nvPicPr>
          <p:cNvPr id="5" name="Picture 3"/>
          <p:cNvPicPr>
            <a:picLocks noChangeAspect="1" noChangeArrowheads="1"/>
          </p:cNvPicPr>
          <p:nvPr/>
        </p:nvPicPr>
        <p:blipFill>
          <a:blip r:embed="rId3"/>
          <a:srcRect/>
          <a:stretch>
            <a:fillRect/>
          </a:stretch>
        </p:blipFill>
        <p:spPr bwMode="auto">
          <a:xfrm>
            <a:off x="5735337" y="1819849"/>
            <a:ext cx="2932413" cy="464871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buNone/>
            </a:pPr>
            <a:r>
              <a:rPr lang="en-IN" sz="2400" dirty="0" smtClean="0"/>
              <a:t>a)Joining of beam and column on top of column:</a:t>
            </a:r>
          </a:p>
          <a:p>
            <a:r>
              <a:rPr lang="en-IN" sz="2400" dirty="0" smtClean="0"/>
              <a:t>The simplest method for a rigid junction between column and a girder.</a:t>
            </a:r>
          </a:p>
          <a:p>
            <a:r>
              <a:rPr lang="en-IN" sz="2400" dirty="0" smtClean="0"/>
              <a:t>It can be done in two ways</a:t>
            </a:r>
          </a:p>
          <a:p>
            <a:pPr>
              <a:buNone/>
            </a:pPr>
            <a:r>
              <a:rPr lang="en-IN" sz="2400" dirty="0" smtClean="0"/>
              <a:t>	a)By overlapping steel bars</a:t>
            </a:r>
          </a:p>
          <a:p>
            <a:pPr>
              <a:buNone/>
            </a:pPr>
            <a:r>
              <a:rPr lang="en-IN" sz="2400" dirty="0" smtClean="0"/>
              <a:t>	b)By welding</a:t>
            </a:r>
            <a:endParaRPr lang="en-IN" sz="2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pic>
        <p:nvPicPr>
          <p:cNvPr id="1026" name="Picture 2"/>
          <p:cNvPicPr>
            <a:picLocks noGrp="1" noChangeAspect="1" noChangeArrowheads="1"/>
          </p:cNvPicPr>
          <p:nvPr>
            <p:ph idx="1"/>
          </p:nvPr>
        </p:nvPicPr>
        <p:blipFill>
          <a:blip r:embed="rId2"/>
          <a:srcRect/>
          <a:stretch>
            <a:fillRect/>
          </a:stretch>
        </p:blipFill>
        <p:spPr bwMode="auto">
          <a:xfrm>
            <a:off x="304801" y="2057401"/>
            <a:ext cx="8839200" cy="4114800"/>
          </a:xfrm>
          <a:prstGeom prst="rect">
            <a:avLst/>
          </a:prstGeom>
          <a:noFill/>
          <a:ln w="9525">
            <a:noFill/>
            <a:miter lim="800000"/>
            <a:headEnd/>
            <a:tailEnd/>
          </a:ln>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pic>
        <p:nvPicPr>
          <p:cNvPr id="2050" name="Picture 2"/>
          <p:cNvPicPr>
            <a:picLocks noGrp="1" noChangeAspect="1" noChangeArrowheads="1"/>
          </p:cNvPicPr>
          <p:nvPr>
            <p:ph idx="1"/>
          </p:nvPr>
        </p:nvPicPr>
        <p:blipFill>
          <a:blip r:embed="rId2"/>
          <a:srcRect/>
          <a:stretch>
            <a:fillRect/>
          </a:stretch>
        </p:blipFill>
        <p:spPr bwMode="auto">
          <a:xfrm>
            <a:off x="265589" y="2209800"/>
            <a:ext cx="8726011" cy="3505200"/>
          </a:xfrm>
          <a:prstGeom prst="rect">
            <a:avLst/>
          </a:prstGeom>
          <a:noFill/>
          <a:ln w="9525">
            <a:noFill/>
            <a:miter lim="800000"/>
            <a:headEnd/>
            <a:tailEnd/>
          </a:ln>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buNone/>
            </a:pPr>
            <a:r>
              <a:rPr lang="en-IN" sz="2400" dirty="0" smtClean="0"/>
              <a:t>Limitations:</a:t>
            </a:r>
          </a:p>
          <a:p>
            <a:pPr algn="just"/>
            <a:r>
              <a:rPr lang="en-IN" sz="2400" dirty="0" smtClean="0"/>
              <a:t>Demands more care and skill.</a:t>
            </a:r>
          </a:p>
          <a:p>
            <a:pPr algn="just"/>
            <a:r>
              <a:rPr lang="en-IN" sz="2400" dirty="0" smtClean="0"/>
              <a:t>Increased use of steel</a:t>
            </a:r>
          </a:p>
          <a:p>
            <a:pPr algn="just"/>
            <a:r>
              <a:rPr lang="en-IN" sz="2400" dirty="0" smtClean="0"/>
              <a:t>Execution of work is complicated because the work must be performed at greatest height on a light scaffold suspended on the beam itself.</a:t>
            </a:r>
          </a:p>
          <a:p>
            <a:pPr>
              <a:buNone/>
            </a:pPr>
            <a:endParaRPr lang="en-IN" sz="24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Hinge like joining of column to girders</a:t>
            </a:r>
            <a:endParaRPr lang="en-IN" dirty="0"/>
          </a:p>
        </p:txBody>
      </p:sp>
      <p:pic>
        <p:nvPicPr>
          <p:cNvPr id="3074" name="Picture 2"/>
          <p:cNvPicPr>
            <a:picLocks noGrp="1" noChangeAspect="1" noChangeArrowheads="1"/>
          </p:cNvPicPr>
          <p:nvPr>
            <p:ph idx="1"/>
          </p:nvPr>
        </p:nvPicPr>
        <p:blipFill>
          <a:blip r:embed="rId2"/>
          <a:srcRect/>
          <a:stretch>
            <a:fillRect/>
          </a:stretch>
        </p:blipFill>
        <p:spPr bwMode="auto">
          <a:xfrm>
            <a:off x="1066800" y="1444624"/>
            <a:ext cx="6858000" cy="4879975"/>
          </a:xfrm>
          <a:prstGeom prst="rect">
            <a:avLst/>
          </a:prstGeom>
          <a:noFill/>
          <a:ln w="9525">
            <a:noFill/>
            <a:miter lim="800000"/>
            <a:headEnd/>
            <a:tailEnd/>
          </a:ln>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a:xfrm>
            <a:off x="754374" y="1443834"/>
            <a:ext cx="7482545" cy="5033165"/>
          </a:xfrm>
        </p:spPr>
        <p:txBody>
          <a:bodyPr>
            <a:normAutofit lnSpcReduction="10000"/>
          </a:bodyPr>
          <a:lstStyle/>
          <a:p>
            <a:pPr>
              <a:buNone/>
            </a:pPr>
            <a:r>
              <a:rPr lang="en-IN" sz="2400" b="1" u="sng" dirty="0" smtClean="0"/>
              <a:t>b)Joining of column to beam at an intermediate junction:</a:t>
            </a:r>
          </a:p>
          <a:p>
            <a:pPr algn="just"/>
            <a:r>
              <a:rPr lang="en-IN" sz="2400" dirty="0" smtClean="0"/>
              <a:t>In this method, a hinge like joint consist of either placing beam on the top of cantilever projecting or putting it on to the bottom of the adequately shaped open left out on the column shaft.</a:t>
            </a:r>
          </a:p>
          <a:p>
            <a:pPr algn="just"/>
            <a:r>
              <a:rPr lang="en-IN" sz="2400" dirty="0" smtClean="0"/>
              <a:t>The beam temporarily rest  on tongue like extension on a steel plate placed in the openings of the supporting surface.</a:t>
            </a:r>
          </a:p>
          <a:p>
            <a:pPr algn="just"/>
            <a:r>
              <a:rPr lang="en-IN" sz="2400" dirty="0" smtClean="0"/>
              <a:t>The tongue is also provided with a steel plate anchored in to the concrete.</a:t>
            </a:r>
          </a:p>
          <a:p>
            <a:pPr algn="just"/>
            <a:r>
              <a:rPr lang="en-IN" sz="2400" dirty="0" smtClean="0"/>
              <a:t>The other part of tongue is supported till the placing has been completed with the concrete cast through an opening left for this purpose.</a:t>
            </a:r>
            <a:endParaRPr lang="en-IN" sz="24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pic>
        <p:nvPicPr>
          <p:cNvPr id="3074" name="Picture 2" descr="E:\CE2045-PREFABRICATED\Unit IV\CF3.jpg"/>
          <p:cNvPicPr>
            <a:picLocks noGrp="1" noChangeAspect="1" noChangeArrowheads="1"/>
          </p:cNvPicPr>
          <p:nvPr>
            <p:ph idx="1"/>
          </p:nvPr>
        </p:nvPicPr>
        <p:blipFill>
          <a:blip r:embed="rId2" cstate="print"/>
          <a:srcRect/>
          <a:stretch>
            <a:fillRect/>
          </a:stretch>
        </p:blipFill>
        <p:spPr bwMode="auto">
          <a:xfrm>
            <a:off x="185708" y="1447800"/>
            <a:ext cx="8805892" cy="5029200"/>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pic>
        <p:nvPicPr>
          <p:cNvPr id="4098" name="Picture 2" descr="E:\CE2045-PREFABRICATED\Unit IV\CF4.jpg"/>
          <p:cNvPicPr>
            <a:picLocks noGrp="1" noChangeAspect="1" noChangeArrowheads="1"/>
          </p:cNvPicPr>
          <p:nvPr>
            <p:ph idx="1"/>
          </p:nvPr>
        </p:nvPicPr>
        <p:blipFill>
          <a:blip r:embed="rId2" cstate="print"/>
          <a:srcRect/>
          <a:stretch>
            <a:fillRect/>
          </a:stretch>
        </p:blipFill>
        <p:spPr bwMode="auto">
          <a:xfrm>
            <a:off x="304800" y="1444624"/>
            <a:ext cx="8382000" cy="4879975"/>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a:xfrm>
            <a:off x="754374" y="1443834"/>
            <a:ext cx="7627626" cy="5033165"/>
          </a:xfrm>
        </p:spPr>
        <p:txBody>
          <a:bodyPr>
            <a:normAutofit lnSpcReduction="10000"/>
          </a:bodyPr>
          <a:lstStyle/>
          <a:p>
            <a:pPr algn="just"/>
            <a:r>
              <a:rPr lang="en-IN" sz="2400" dirty="0" smtClean="0"/>
              <a:t>The fig shows a rigid joint.</a:t>
            </a:r>
          </a:p>
          <a:p>
            <a:pPr algn="just"/>
            <a:r>
              <a:rPr lang="en-IN" sz="2400" dirty="0" smtClean="0"/>
              <a:t>The tongue shaped end of the beam rest temporarily on a cantilever projection from the column.</a:t>
            </a:r>
          </a:p>
          <a:p>
            <a:pPr algn="just"/>
            <a:r>
              <a:rPr lang="en-IN" sz="2400" dirty="0" smtClean="0"/>
              <a:t>To resist the moment due to end fixity, steel dowels projecting from the column is welded to the reinforcement bars projecting from the beam.</a:t>
            </a:r>
          </a:p>
          <a:p>
            <a:pPr algn="just"/>
            <a:r>
              <a:rPr lang="en-IN" sz="2400" dirty="0" smtClean="0"/>
              <a:t>Overlapping of steel bars can also be done instead of welding.</a:t>
            </a:r>
          </a:p>
          <a:p>
            <a:pPr algn="just"/>
            <a:r>
              <a:rPr lang="en-IN" sz="2400" dirty="0" smtClean="0"/>
              <a:t>Then the stirrups are assembled on the joint and concreted.</a:t>
            </a:r>
          </a:p>
          <a:p>
            <a:pPr algn="just"/>
            <a:r>
              <a:rPr lang="en-IN" sz="2400" dirty="0" smtClean="0"/>
              <a:t>The tongue like end of beam and cantilever projection from column are dimensioned in such a way to bear dead load of the beam.</a:t>
            </a:r>
            <a:endParaRPr lang="en-IN" sz="2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r>
              <a:rPr lang="en-IN" sz="2400" dirty="0" smtClean="0"/>
              <a:t>The additional weight can be put on the beam after hardening of the </a:t>
            </a:r>
            <a:r>
              <a:rPr lang="en-IN" sz="2400" dirty="0" err="1" smtClean="0"/>
              <a:t>insitu</a:t>
            </a:r>
            <a:r>
              <a:rPr lang="en-IN" sz="2400" dirty="0" smtClean="0"/>
              <a:t>-concrete at the joint. </a:t>
            </a:r>
          </a:p>
          <a:p>
            <a:pPr>
              <a:buNone/>
            </a:pPr>
            <a:endParaRPr lang="en-IN" sz="24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DIMENSIONING AND DETAILING</a:t>
            </a:r>
            <a:endParaRPr lang="en-IN" dirty="0"/>
          </a:p>
        </p:txBody>
      </p:sp>
      <p:sp>
        <p:nvSpPr>
          <p:cNvPr id="3" name="Content Placeholder 2"/>
          <p:cNvSpPr>
            <a:spLocks noGrp="1"/>
          </p:cNvSpPr>
          <p:nvPr>
            <p:ph idx="1"/>
          </p:nvPr>
        </p:nvSpPr>
        <p:spPr/>
        <p:txBody>
          <a:bodyPr>
            <a:normAutofit/>
          </a:bodyPr>
          <a:lstStyle/>
          <a:p>
            <a:pPr algn="just">
              <a:buNone/>
            </a:pPr>
            <a:r>
              <a:rPr lang="en-IN" sz="2400" b="1" dirty="0" smtClean="0"/>
              <a:t>Dimensioning of joints:</a:t>
            </a:r>
          </a:p>
          <a:p>
            <a:pPr algn="just">
              <a:buNone/>
            </a:pPr>
            <a:r>
              <a:rPr lang="en-IN" sz="2400" b="1" dirty="0" smtClean="0"/>
              <a:t>a)According to Hungarian Standards (MNOSZ 15022:1952)</a:t>
            </a:r>
          </a:p>
          <a:p>
            <a:pPr algn="just"/>
            <a:r>
              <a:rPr lang="en-IN" sz="2400" dirty="0" smtClean="0"/>
              <a:t>Lengthening</a:t>
            </a:r>
          </a:p>
          <a:p>
            <a:pPr algn="just">
              <a:buNone/>
            </a:pPr>
            <a:r>
              <a:rPr lang="en-IN" sz="2400" dirty="0" smtClean="0"/>
              <a:t>	- Either by welding steel bars together (or) by overlapping hooked steel bars.</a:t>
            </a:r>
          </a:p>
          <a:p>
            <a:pPr algn="just"/>
            <a:r>
              <a:rPr lang="en-IN" sz="2400" dirty="0" smtClean="0"/>
              <a:t>Lengthening of steel bars by overlapping is not permitted when the concrete is subjected to tension everywhere in RC structures.</a:t>
            </a:r>
          </a:p>
          <a:p>
            <a:pPr algn="just"/>
            <a:r>
              <a:rPr lang="en-IN" sz="2400" dirty="0" smtClean="0"/>
              <a:t>The most suitable welded joint is arc welded joint, consisting of four welds and two laps.</a:t>
            </a:r>
          </a:p>
          <a:p>
            <a:pPr algn="just">
              <a:buNone/>
            </a:pPr>
            <a:endParaRPr lang="en-IN"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pic>
        <p:nvPicPr>
          <p:cNvPr id="1026" name="Picture 2"/>
          <p:cNvPicPr>
            <a:picLocks noGrp="1" noChangeAspect="1" noChangeArrowheads="1"/>
          </p:cNvPicPr>
          <p:nvPr>
            <p:ph idx="1"/>
          </p:nvPr>
        </p:nvPicPr>
        <p:blipFill>
          <a:blip r:embed="rId2"/>
          <a:srcRect/>
          <a:stretch>
            <a:fillRect/>
          </a:stretch>
        </p:blipFill>
        <p:spPr bwMode="auto">
          <a:xfrm>
            <a:off x="601155" y="2057400"/>
            <a:ext cx="8238045" cy="2895600"/>
          </a:xfrm>
          <a:prstGeom prst="rect">
            <a:avLst/>
          </a:prstGeom>
          <a:noFill/>
          <a:ln w="9525">
            <a:noFill/>
            <a:miter lim="800000"/>
            <a:headEnd/>
            <a:tailEnd/>
          </a:ln>
          <a:effec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a:xfrm>
            <a:off x="754374" y="1443834"/>
            <a:ext cx="7482545" cy="4880765"/>
          </a:xfrm>
        </p:spPr>
        <p:txBody>
          <a:bodyPr>
            <a:normAutofit/>
          </a:bodyPr>
          <a:lstStyle/>
          <a:p>
            <a:pPr algn="just">
              <a:buNone/>
            </a:pPr>
            <a:r>
              <a:rPr lang="en-IN" dirty="0" smtClean="0"/>
              <a:t>	- </a:t>
            </a:r>
            <a:r>
              <a:rPr lang="en-IN" sz="2400" dirty="0" smtClean="0"/>
              <a:t>Length of lap = 2*3.5d = 7d</a:t>
            </a:r>
          </a:p>
          <a:p>
            <a:pPr algn="just">
              <a:buNone/>
            </a:pPr>
            <a:r>
              <a:rPr lang="en-IN" sz="2400" dirty="0" smtClean="0"/>
              <a:t>	- Diameter= 0.7d</a:t>
            </a:r>
          </a:p>
          <a:p>
            <a:pPr algn="just">
              <a:buNone/>
            </a:pPr>
            <a:r>
              <a:rPr lang="en-IN" sz="2400" dirty="0" smtClean="0"/>
              <a:t>	d= diameter of steel bar lengthened</a:t>
            </a:r>
          </a:p>
          <a:p>
            <a:pPr algn="just"/>
            <a:r>
              <a:rPr lang="en-IN" sz="2400" dirty="0" smtClean="0"/>
              <a:t>Grade of steel used</a:t>
            </a:r>
          </a:p>
          <a:p>
            <a:pPr algn="just">
              <a:buNone/>
            </a:pPr>
            <a:r>
              <a:rPr lang="en-IN" sz="2400" dirty="0" smtClean="0"/>
              <a:t>	- Steel grades of 34.21B, 50, 35 </a:t>
            </a:r>
            <a:r>
              <a:rPr lang="en-IN" sz="2400" dirty="0" err="1" smtClean="0"/>
              <a:t>Bmk</a:t>
            </a:r>
            <a:r>
              <a:rPr lang="en-IN" sz="2400" dirty="0" smtClean="0"/>
              <a:t> are used in which the carbon content is almost 0.27%.</a:t>
            </a:r>
          </a:p>
          <a:p>
            <a:pPr algn="just">
              <a:buNone/>
            </a:pPr>
            <a:r>
              <a:rPr lang="en-IN" sz="2400" b="1" dirty="0" smtClean="0"/>
              <a:t>b)According to German standards</a:t>
            </a:r>
          </a:p>
          <a:p>
            <a:pPr algn="just"/>
            <a:r>
              <a:rPr lang="en-IN" sz="2400" dirty="0" smtClean="0"/>
              <a:t>Cube strength of cement mortar should be at least 120 KP/cm</a:t>
            </a:r>
            <a:r>
              <a:rPr lang="en-IN" sz="2400" baseline="30000" dirty="0" smtClean="0"/>
              <a:t>2</a:t>
            </a:r>
            <a:r>
              <a:rPr lang="en-IN" sz="2400" dirty="0" smtClean="0"/>
              <a:t> .</a:t>
            </a:r>
          </a:p>
          <a:p>
            <a:pPr algn="just"/>
            <a:r>
              <a:rPr lang="en-IN" sz="2400" dirty="0" smtClean="0"/>
              <a:t>Joints in floor must be filled with cement mortar for ensuring adequate sound insulation.</a:t>
            </a:r>
            <a:endParaRPr lang="en-IN"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pic>
        <p:nvPicPr>
          <p:cNvPr id="2050" name="Picture 2"/>
          <p:cNvPicPr>
            <a:picLocks noGrp="1" noChangeAspect="1" noChangeArrowheads="1"/>
          </p:cNvPicPr>
          <p:nvPr>
            <p:ph idx="1"/>
          </p:nvPr>
        </p:nvPicPr>
        <p:blipFill>
          <a:blip r:embed="rId2"/>
          <a:srcRect/>
          <a:stretch>
            <a:fillRect/>
          </a:stretch>
        </p:blipFill>
        <p:spPr bwMode="auto">
          <a:xfrm>
            <a:off x="720439" y="2362200"/>
            <a:ext cx="7813961" cy="2743199"/>
          </a:xfrm>
          <a:prstGeom prst="rect">
            <a:avLst/>
          </a:prstGeom>
          <a:noFill/>
          <a:ln w="9525">
            <a:noFill/>
            <a:miter lim="800000"/>
            <a:headEnd/>
            <a:tailEnd/>
          </a:ln>
          <a:effec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r>
              <a:rPr lang="en-IN" sz="2400" dirty="0" smtClean="0"/>
              <a:t>Width of the joint at the top must be at least 3cm where compressive force is to be transmitted.</a:t>
            </a:r>
          </a:p>
          <a:p>
            <a:pPr algn="just"/>
            <a:r>
              <a:rPr lang="en-IN" sz="2400" dirty="0" smtClean="0"/>
              <a:t>Gaps between slab like beams are formed like grooves which are filled with cement mortar which is appropriate for transmission of shear.</a:t>
            </a:r>
          </a:p>
          <a:p>
            <a:pPr algn="just"/>
            <a:r>
              <a:rPr lang="en-IN" sz="2400" dirty="0" smtClean="0"/>
              <a:t>The best concrete quality to be considered in case of an in-situ concrete  are</a:t>
            </a:r>
          </a:p>
          <a:p>
            <a:pPr algn="just">
              <a:buNone/>
            </a:pPr>
            <a:r>
              <a:rPr lang="en-IN" sz="2400" dirty="0" smtClean="0"/>
              <a:t>	- C300 if smallest dimension is not less than 10cm</a:t>
            </a:r>
          </a:p>
          <a:p>
            <a:pPr algn="just">
              <a:buNone/>
            </a:pPr>
            <a:r>
              <a:rPr lang="en-IN" sz="2400" dirty="0" smtClean="0"/>
              <a:t>	- C225 if the smallest dimension is 3cm.</a:t>
            </a:r>
          </a:p>
          <a:p>
            <a:pPr algn="just"/>
            <a:r>
              <a:rPr lang="en-IN" sz="2400" dirty="0" smtClean="0"/>
              <a:t>The permissible compressive stress is 50KP/cm</a:t>
            </a:r>
            <a:r>
              <a:rPr lang="en-IN" sz="2400" baseline="30000" dirty="0" smtClean="0"/>
              <a:t>2</a:t>
            </a:r>
            <a:r>
              <a:rPr lang="en-IN" sz="2400" dirty="0" smtClean="0"/>
              <a:t> in case of joint less than 1cm wide.</a:t>
            </a:r>
            <a:endParaRPr lang="en-IN" sz="24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buNone/>
            </a:pPr>
            <a:r>
              <a:rPr lang="en-IN" sz="2400" b="1" dirty="0" smtClean="0"/>
              <a:t>c)According to Soviet code</a:t>
            </a:r>
          </a:p>
          <a:p>
            <a:pPr algn="just"/>
            <a:r>
              <a:rPr lang="en-IN" sz="2400" dirty="0" smtClean="0"/>
              <a:t>The quality of concrete used for concreting of joints shall be better by 1o than that of joint members, provided the plan does not comprise any special stipulation.</a:t>
            </a:r>
          </a:p>
          <a:p>
            <a:pPr algn="just"/>
            <a:r>
              <a:rPr lang="en-IN" sz="2400" dirty="0" smtClean="0"/>
              <a:t>If the joints between precast members are of small size and non reinforced, the c/s of the joints cannot subjected to either compressive or shear force.</a:t>
            </a:r>
          </a:p>
          <a:p>
            <a:pPr algn="just"/>
            <a:r>
              <a:rPr lang="en-IN" sz="2400" dirty="0" smtClean="0"/>
              <a:t>If the joints are of larger size and reinforced, their c/s can be taken in to account because wider joints make easier and better concreting possible.</a:t>
            </a:r>
            <a:endParaRPr lang="en-IN" sz="24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buNone/>
            </a:pPr>
            <a:r>
              <a:rPr lang="en-IN" sz="2400" b="1" dirty="0" smtClean="0"/>
              <a:t>d)According to Austrian Code:</a:t>
            </a:r>
          </a:p>
          <a:p>
            <a:pPr algn="just"/>
            <a:r>
              <a:rPr lang="en-IN" sz="2400" dirty="0" smtClean="0"/>
              <a:t>It is similar to Hungarian code</a:t>
            </a:r>
          </a:p>
          <a:p>
            <a:pPr algn="just"/>
            <a:r>
              <a:rPr lang="en-IN" sz="2400" dirty="0" smtClean="0"/>
              <a:t>Specifies the values of the permissible shear stress in the precast and in-situ concrete.</a:t>
            </a:r>
          </a:p>
          <a:p>
            <a:pPr algn="just"/>
            <a:r>
              <a:rPr lang="en-IN" sz="2400" dirty="0" smtClean="0"/>
              <a:t>Safety of joints against failure should not less than 3 fold.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buNone/>
            </a:pPr>
            <a:r>
              <a:rPr lang="en-IN" sz="2400" b="1" u="sng" dirty="0" smtClean="0"/>
              <a:t>Detailing:</a:t>
            </a:r>
          </a:p>
          <a:p>
            <a:pPr algn="just"/>
            <a:r>
              <a:rPr lang="en-IN" sz="2400" dirty="0" smtClean="0"/>
              <a:t>It is as important as design since proper detailing of the engineering designs is an essential link in the planning and engineering process.</a:t>
            </a:r>
          </a:p>
          <a:p>
            <a:pPr algn="just"/>
            <a:r>
              <a:rPr lang="en-IN" sz="2400" dirty="0" smtClean="0"/>
              <a:t>Many devastating collapses have occurred in history because of defective connections or detailing .</a:t>
            </a:r>
          </a:p>
          <a:p>
            <a:pPr algn="just"/>
            <a:r>
              <a:rPr lang="en-IN" sz="2400" dirty="0" smtClean="0"/>
              <a:t>Detailing is very important not only for the proper execution of structures but also for the safety of the structures.</a:t>
            </a:r>
            <a:endParaRPr lang="en-IN" sz="24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r>
              <a:rPr lang="en-IN" sz="2400" dirty="0" smtClean="0"/>
              <a:t>Important points in detailing are</a:t>
            </a:r>
          </a:p>
          <a:p>
            <a:pPr algn="just">
              <a:buNone/>
            </a:pPr>
            <a:r>
              <a:rPr lang="en-IN" sz="2400" dirty="0" smtClean="0"/>
              <a:t>	- Prepare drawings properly and accurately and if possible label each bar and show its shape for clarity.</a:t>
            </a:r>
          </a:p>
          <a:p>
            <a:pPr algn="just">
              <a:buNone/>
            </a:pPr>
            <a:r>
              <a:rPr lang="en-IN" sz="2400" dirty="0" smtClean="0"/>
              <a:t>	- Prepare bar-bending schedule (if necessary).</a:t>
            </a:r>
          </a:p>
          <a:p>
            <a:pPr algn="just">
              <a:buNone/>
            </a:pPr>
            <a:r>
              <a:rPr lang="en-IN" sz="2400" dirty="0" smtClean="0"/>
              <a:t>	- Indicate proper cover – clear cover, nominal cover and effective cover to reinforcement.</a:t>
            </a:r>
          </a:p>
          <a:p>
            <a:pPr algn="just">
              <a:buNone/>
            </a:pPr>
            <a:r>
              <a:rPr lang="en-IN" sz="2400" dirty="0" smtClean="0"/>
              <a:t>	- Decide detailed location of opening/hole and supply adequate details for reinforcements around the openings.</a:t>
            </a:r>
          </a:p>
          <a:p>
            <a:pPr algn="just">
              <a:buNone/>
            </a:pPr>
            <a:r>
              <a:rPr lang="en-IN" sz="2400" dirty="0" smtClean="0"/>
              <a:t>	- Use commonly available sizes of bars and spirals.</a:t>
            </a:r>
          </a:p>
          <a:p>
            <a:pPr algn="just">
              <a:buNone/>
            </a:pPr>
            <a:r>
              <a:rPr lang="en-IN" sz="2400" dirty="0" smtClean="0"/>
              <a:t>	- Grade of steel shall be clearly stated in the drawing.</a:t>
            </a:r>
            <a:endParaRPr lang="en-IN" sz="24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a:xfrm>
            <a:off x="754374" y="1443834"/>
            <a:ext cx="7482545" cy="4880765"/>
          </a:xfrm>
        </p:spPr>
        <p:txBody>
          <a:bodyPr>
            <a:normAutofit lnSpcReduction="10000"/>
          </a:bodyPr>
          <a:lstStyle/>
          <a:p>
            <a:pPr algn="just">
              <a:buNone/>
            </a:pPr>
            <a:r>
              <a:rPr lang="en-IN" sz="2400" dirty="0" smtClean="0"/>
              <a:t>	- Deformed bars need not have hooks at their ends.</a:t>
            </a:r>
          </a:p>
          <a:p>
            <a:pPr algn="just">
              <a:buNone/>
            </a:pPr>
            <a:r>
              <a:rPr lang="en-IN" sz="2400" dirty="0" smtClean="0"/>
              <a:t>	- Show enlarged details at corners, intersections of walls, beams and column joints and at similar joints</a:t>
            </a:r>
          </a:p>
          <a:p>
            <a:pPr algn="just">
              <a:buNone/>
            </a:pPr>
            <a:r>
              <a:rPr lang="en-IN" sz="2400" dirty="0" smtClean="0"/>
              <a:t>	- Congestion of bars should be avoided at points where members intersect and make certain that all reinforcements can be properly placed.</a:t>
            </a:r>
          </a:p>
          <a:p>
            <a:pPr algn="just">
              <a:buNone/>
            </a:pPr>
            <a:r>
              <a:rPr lang="en-IN" sz="2400" dirty="0" smtClean="0"/>
              <a:t>	- Make sure that hooked and bent up bars can be placed and have adequate concrete protection.</a:t>
            </a:r>
          </a:p>
          <a:p>
            <a:pPr algn="just">
              <a:buNone/>
            </a:pPr>
            <a:r>
              <a:rPr lang="en-IN" sz="2400" dirty="0" smtClean="0"/>
              <a:t>	- Indicate all expansion, construction and contraction joints on plans and provide details for such joints.</a:t>
            </a:r>
          </a:p>
          <a:p>
            <a:pPr algn="just">
              <a:buNone/>
            </a:pPr>
            <a:r>
              <a:rPr lang="en-IN" sz="2400" dirty="0" smtClean="0"/>
              <a:t>	- Location of construction joints shall be at points of minimum shear approximately at mid or near the mid points</a:t>
            </a:r>
            <a:endParaRPr lang="en-IN" sz="24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buNone/>
            </a:pPr>
            <a:r>
              <a:rPr lang="en-IN" sz="2400" dirty="0" smtClean="0"/>
              <a:t>Detailing (beams and slabs)</a:t>
            </a:r>
          </a:p>
          <a:p>
            <a:pPr algn="just"/>
            <a:r>
              <a:rPr lang="en-IN" sz="2400" dirty="0" smtClean="0"/>
              <a:t>When splices are provided in bars, they shall be as far as possible , away from the sections of maximum stresses and shall be staggered.</a:t>
            </a:r>
          </a:p>
          <a:p>
            <a:pPr algn="just"/>
            <a:r>
              <a:rPr lang="en-IN" sz="2400" dirty="0" smtClean="0"/>
              <a:t>When depth of beams exceeds 750mm in beams without torsion and 450mm with torsion , provide face reinforcement as per IS456:2000</a:t>
            </a:r>
          </a:p>
          <a:p>
            <a:pPr algn="just"/>
            <a:r>
              <a:rPr lang="en-IN" sz="2400" dirty="0" smtClean="0"/>
              <a:t>Deflection in slabs/beams may be reduced by providing compression reinforcement.</a:t>
            </a:r>
          </a:p>
          <a:p>
            <a:pPr algn="just"/>
            <a:r>
              <a:rPr lang="en-IN" sz="2400" dirty="0" smtClean="0"/>
              <a:t>Only closed stirrups shall be used for transverse reinforcement.</a:t>
            </a:r>
            <a:endParaRPr lang="en-IN" sz="24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lnSpcReduction="10000"/>
          </a:bodyPr>
          <a:lstStyle/>
          <a:p>
            <a:pPr algn="just"/>
            <a:r>
              <a:rPr lang="en-IN" sz="2400" dirty="0" smtClean="0"/>
              <a:t>To accommodate bottom bars, it is good  practice to make secondary beams shallower than main beams at least by 50mm.</a:t>
            </a:r>
          </a:p>
          <a:p>
            <a:pPr algn="just">
              <a:buNone/>
            </a:pPr>
            <a:r>
              <a:rPr lang="en-IN" sz="2400" dirty="0" smtClean="0"/>
              <a:t>Detailing (Columns)</a:t>
            </a:r>
          </a:p>
          <a:p>
            <a:pPr algn="just"/>
            <a:r>
              <a:rPr lang="en-IN" sz="2400" dirty="0" smtClean="0"/>
              <a:t>A reinforced column shall have at least 6 bars of longitudinal reinforcement  in circular sections.</a:t>
            </a:r>
          </a:p>
          <a:p>
            <a:pPr algn="just"/>
            <a:r>
              <a:rPr lang="en-IN" sz="2400" dirty="0" smtClean="0"/>
              <a:t>Minimum 4 bars one at each corner of column in case of rectangular sections.</a:t>
            </a:r>
          </a:p>
          <a:p>
            <a:pPr algn="just"/>
            <a:r>
              <a:rPr lang="en-IN" sz="2400" dirty="0" smtClean="0"/>
              <a:t>Keep outer dimension of column constant as far as possible for reuse of forms.</a:t>
            </a:r>
          </a:p>
          <a:p>
            <a:pPr algn="just"/>
            <a:r>
              <a:rPr lang="en-IN" sz="2400" dirty="0" smtClean="0"/>
              <a:t>Preferable avoid use of 2 grades of vertical bars in same element. </a:t>
            </a:r>
          </a:p>
          <a:p>
            <a:pPr algn="just"/>
            <a:endParaRPr lang="en-IN" sz="24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JOINT MATERIALS</a:t>
            </a:r>
            <a:endParaRPr lang="en-IN" dirty="0"/>
          </a:p>
        </p:txBody>
      </p:sp>
      <p:sp>
        <p:nvSpPr>
          <p:cNvPr id="3" name="Content Placeholder 2"/>
          <p:cNvSpPr>
            <a:spLocks noGrp="1"/>
          </p:cNvSpPr>
          <p:nvPr>
            <p:ph idx="1"/>
          </p:nvPr>
        </p:nvSpPr>
        <p:spPr/>
        <p:txBody>
          <a:bodyPr>
            <a:normAutofit/>
          </a:bodyPr>
          <a:lstStyle/>
          <a:p>
            <a:pPr algn="just"/>
            <a:r>
              <a:rPr lang="en-IN" sz="2400" dirty="0" smtClean="0"/>
              <a:t>Flexible boards</a:t>
            </a:r>
          </a:p>
          <a:p>
            <a:pPr algn="just"/>
            <a:r>
              <a:rPr lang="en-IN" sz="2400" dirty="0" smtClean="0"/>
              <a:t>Dowels</a:t>
            </a:r>
          </a:p>
          <a:p>
            <a:pPr algn="just"/>
            <a:r>
              <a:rPr lang="en-IN" sz="2400" dirty="0" smtClean="0"/>
              <a:t>Sealants</a:t>
            </a:r>
          </a:p>
          <a:p>
            <a:pPr algn="just">
              <a:buNone/>
            </a:pPr>
            <a:r>
              <a:rPr lang="en-IN" sz="2400" b="1" u="sng" dirty="0" smtClean="0"/>
              <a:t>Flexible boards:</a:t>
            </a:r>
          </a:p>
          <a:p>
            <a:pPr algn="just"/>
            <a:r>
              <a:rPr lang="en-IN" sz="2400" dirty="0" smtClean="0"/>
              <a:t>A fibrous, compressible, flexible board such as ‘</a:t>
            </a:r>
            <a:r>
              <a:rPr lang="en-IN" sz="2400" dirty="0" err="1" smtClean="0"/>
              <a:t>Flexcell</a:t>
            </a:r>
            <a:r>
              <a:rPr lang="en-IN" sz="2400" dirty="0" smtClean="0"/>
              <a:t>’ is used.</a:t>
            </a:r>
          </a:p>
          <a:p>
            <a:pPr algn="just"/>
            <a:r>
              <a:rPr lang="en-IN" sz="2400" dirty="0" smtClean="0"/>
              <a:t>It is cheap and readily available from builders merchants in pre-cut strips for required depths especially for creating expansion joints.</a:t>
            </a:r>
          </a:p>
          <a:p>
            <a:pPr algn="just"/>
            <a:r>
              <a:rPr lang="en-IN" sz="2400" dirty="0" smtClean="0"/>
              <a:t>It is typically 12mm, 20mm or 25mm thick and right thickness should be chosen for joint.</a:t>
            </a:r>
            <a:endParaRPr lang="en-IN" sz="24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r>
              <a:rPr lang="en-IN" sz="2400" dirty="0" smtClean="0"/>
              <a:t>No joint should be wider than 30mm.</a:t>
            </a:r>
          </a:p>
          <a:p>
            <a:pPr algn="just">
              <a:buNone/>
            </a:pPr>
            <a:r>
              <a:rPr lang="en-IN" sz="2400" b="1" u="sng" dirty="0" smtClean="0"/>
              <a:t>Dowels:</a:t>
            </a:r>
          </a:p>
          <a:p>
            <a:pPr algn="just"/>
            <a:r>
              <a:rPr lang="en-IN" sz="2400" dirty="0" smtClean="0"/>
              <a:t>400-600mm long, 20-32mm diameter and manufactured from Grade 250 steel.</a:t>
            </a:r>
          </a:p>
          <a:p>
            <a:pPr algn="just">
              <a:buNone/>
            </a:pPr>
            <a:r>
              <a:rPr lang="en-IN" sz="2400" b="1" u="sng" dirty="0" smtClean="0"/>
              <a:t>Sealants</a:t>
            </a:r>
          </a:p>
          <a:p>
            <a:pPr algn="just"/>
            <a:r>
              <a:rPr lang="en-IN" sz="2400" dirty="0" smtClean="0"/>
              <a:t>Three different types of sealants are available</a:t>
            </a:r>
          </a:p>
          <a:p>
            <a:pPr algn="just">
              <a:buNone/>
            </a:pPr>
            <a:r>
              <a:rPr lang="en-IN" sz="2400" b="1" dirty="0" smtClean="0"/>
              <a:t>a)Hot poured</a:t>
            </a:r>
          </a:p>
          <a:p>
            <a:pPr algn="just">
              <a:buFontTx/>
              <a:buChar char="-"/>
            </a:pPr>
            <a:r>
              <a:rPr lang="en-IN" sz="2400" dirty="0" smtClean="0"/>
              <a:t>Bituminous in origin.</a:t>
            </a:r>
          </a:p>
          <a:p>
            <a:pPr algn="just">
              <a:buFontTx/>
              <a:buChar char="-"/>
            </a:pPr>
            <a:r>
              <a:rPr lang="en-IN" sz="2400" dirty="0" smtClean="0"/>
              <a:t>Not widely used now a days.</a:t>
            </a:r>
            <a:endParaRPr lang="en-IN" sz="24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buNone/>
            </a:pPr>
            <a:r>
              <a:rPr lang="en-IN" sz="2400" b="1" dirty="0" smtClean="0"/>
              <a:t>b)Cold applied:</a:t>
            </a:r>
          </a:p>
          <a:p>
            <a:pPr algn="just">
              <a:buNone/>
            </a:pPr>
            <a:r>
              <a:rPr lang="en-IN" sz="2400" dirty="0" smtClean="0"/>
              <a:t>- Often a two-part polysulphide mix incorporating resins and curing agent is used.</a:t>
            </a:r>
          </a:p>
          <a:p>
            <a:pPr algn="just">
              <a:buFontTx/>
              <a:buChar char="-"/>
            </a:pPr>
            <a:r>
              <a:rPr lang="en-IN" sz="2400" dirty="0" smtClean="0"/>
              <a:t>Applied using a metallic gun and smoothed with a putty knife</a:t>
            </a:r>
          </a:p>
          <a:p>
            <a:pPr algn="just">
              <a:buFontTx/>
              <a:buChar char="-"/>
            </a:pPr>
            <a:r>
              <a:rPr lang="en-IN" sz="2400" dirty="0" smtClean="0"/>
              <a:t>Most commonly used joint</a:t>
            </a:r>
          </a:p>
          <a:p>
            <a:pPr algn="just">
              <a:buNone/>
            </a:pPr>
            <a:r>
              <a:rPr lang="en-IN" sz="2400" dirty="0" smtClean="0"/>
              <a:t>-    It is performed elastomeric and need to squeezed and inserted in to clean and well-lubricated perfectly formed joint.</a:t>
            </a:r>
            <a:endParaRPr lang="en-IN" sz="24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buNone/>
            </a:pPr>
            <a:r>
              <a:rPr lang="en-IN" sz="2400" b="1" u="sng" dirty="0" smtClean="0"/>
              <a:t>Types of joints:</a:t>
            </a:r>
          </a:p>
          <a:p>
            <a:pPr algn="just">
              <a:buNone/>
            </a:pPr>
            <a:r>
              <a:rPr lang="en-IN" sz="2400" dirty="0" err="1" smtClean="0"/>
              <a:t>i</a:t>
            </a:r>
            <a:r>
              <a:rPr lang="en-IN" sz="2400" dirty="0" smtClean="0"/>
              <a:t>)Expansion joints </a:t>
            </a:r>
          </a:p>
          <a:p>
            <a:pPr algn="just">
              <a:buNone/>
            </a:pPr>
            <a:r>
              <a:rPr lang="en-IN" sz="2400" dirty="0" smtClean="0"/>
              <a:t>ii)Contraction joints</a:t>
            </a:r>
          </a:p>
          <a:p>
            <a:pPr algn="just">
              <a:buNone/>
            </a:pPr>
            <a:r>
              <a:rPr lang="en-IN" sz="2400" dirty="0" smtClean="0"/>
              <a:t>iii)Crack control joints</a:t>
            </a:r>
          </a:p>
          <a:p>
            <a:pPr algn="just">
              <a:buNone/>
            </a:pPr>
            <a:r>
              <a:rPr lang="en-IN" sz="2400" dirty="0" smtClean="0"/>
              <a:t>iv)Construction joints</a:t>
            </a:r>
          </a:p>
          <a:p>
            <a:pPr algn="just">
              <a:buNone/>
            </a:pPr>
            <a:r>
              <a:rPr lang="en-IN" sz="2400" b="1" dirty="0" smtClean="0"/>
              <a:t>Expansion joints:</a:t>
            </a:r>
          </a:p>
          <a:p>
            <a:pPr algn="just"/>
            <a:r>
              <a:rPr lang="en-IN" sz="2400" dirty="0" smtClean="0"/>
              <a:t>Provided to allow the expansion and contraction of a concrete slab without generating potentially damaging forces within the slab itself or the surrounding structures</a:t>
            </a:r>
          </a:p>
          <a:p>
            <a:pPr algn="just">
              <a:buNone/>
            </a:pPr>
            <a:endParaRPr lang="en-IN" sz="24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a:xfrm>
            <a:off x="754374" y="1443834"/>
            <a:ext cx="7482545" cy="5033165"/>
          </a:xfrm>
        </p:spPr>
        <p:txBody>
          <a:bodyPr>
            <a:normAutofit/>
          </a:bodyPr>
          <a:lstStyle/>
          <a:p>
            <a:pPr algn="just"/>
            <a:r>
              <a:rPr lang="en-IN" sz="2400" dirty="0" smtClean="0"/>
              <a:t>Expansion joints are usually a complete gap between adjacent bays </a:t>
            </a:r>
            <a:r>
              <a:rPr lang="en-IN" sz="2400" dirty="0" err="1" smtClean="0"/>
              <a:t>i.e</a:t>
            </a:r>
            <a:r>
              <a:rPr lang="en-IN" sz="2400" dirty="0" smtClean="0"/>
              <a:t> there is a definite break in the concrete and any reinforcing steel that may be present.</a:t>
            </a:r>
          </a:p>
          <a:p>
            <a:pPr algn="just"/>
            <a:r>
              <a:rPr lang="en-IN" sz="2400" dirty="0" smtClean="0"/>
              <a:t>The adjacent bays are tied together by dowel bars, these dowels are sleeved in one of the bays to allow expansion to take place without generating stresses within the slab.</a:t>
            </a:r>
          </a:p>
          <a:p>
            <a:pPr algn="just">
              <a:buNone/>
            </a:pPr>
            <a:r>
              <a:rPr lang="en-IN" sz="2400" b="1" u="sng" dirty="0" smtClean="0"/>
              <a:t>Contraction joints:</a:t>
            </a:r>
          </a:p>
          <a:p>
            <a:pPr algn="just"/>
            <a:r>
              <a:rPr lang="en-IN" sz="2400" dirty="0" smtClean="0"/>
              <a:t>Also know as “shrinkage joints”.</a:t>
            </a:r>
          </a:p>
          <a:p>
            <a:pPr algn="just"/>
            <a:r>
              <a:rPr lang="en-IN" sz="2400" dirty="0" smtClean="0"/>
              <a:t>This joints are provided only for contraction or shrinkage of the slab, as can be anticipated during the curing process.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buNone/>
            </a:pPr>
            <a:r>
              <a:rPr lang="en-IN" sz="2400" b="1" dirty="0" smtClean="0"/>
              <a:t>Crack Control Joints:</a:t>
            </a:r>
          </a:p>
          <a:p>
            <a:pPr algn="just"/>
            <a:r>
              <a:rPr lang="en-IN" sz="2400" dirty="0" smtClean="0"/>
              <a:t>Crack control joints are a partially-formed contraction joint that aims to ensure that when concrete does crack, it cracks in a predictable manner at a precise location.</a:t>
            </a:r>
          </a:p>
          <a:p>
            <a:pPr algn="just">
              <a:buNone/>
            </a:pPr>
            <a:r>
              <a:rPr lang="en-IN" sz="2400" b="1" dirty="0" smtClean="0"/>
              <a:t>Construction Joints:</a:t>
            </a:r>
          </a:p>
          <a:p>
            <a:pPr algn="just"/>
            <a:r>
              <a:rPr lang="en-IN" sz="2400" dirty="0" smtClean="0"/>
              <a:t>It is commonly formed joint in concrete construction.</a:t>
            </a:r>
          </a:p>
          <a:p>
            <a:pPr algn="just"/>
            <a:r>
              <a:rPr lang="en-IN" sz="2400" dirty="0" smtClean="0"/>
              <a:t>Construction joints can be horizontal or vertical and are formed when placement of concrete is interrupted for some reasons.</a:t>
            </a:r>
          </a:p>
          <a:p>
            <a:pPr algn="just">
              <a:buNone/>
            </a:pPr>
            <a:endParaRPr lang="en-IN" sz="24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buNone/>
            </a:pPr>
            <a:r>
              <a:rPr lang="en-IN" sz="2400" b="1" u="sng" dirty="0" smtClean="0"/>
              <a:t>ELIMINATION OF STRESSES DURING ERECTION:</a:t>
            </a:r>
          </a:p>
          <a:p>
            <a:pPr algn="just"/>
            <a:r>
              <a:rPr lang="en-IN" sz="2400" dirty="0" smtClean="0"/>
              <a:t>Surplus stresses are formed when members are hoisted and placed.</a:t>
            </a:r>
          </a:p>
          <a:p>
            <a:pPr algn="just"/>
            <a:r>
              <a:rPr lang="en-IN" sz="2400" dirty="0" smtClean="0"/>
              <a:t>These stresses are called handling or erection stresses.</a:t>
            </a:r>
          </a:p>
          <a:p>
            <a:pPr algn="just"/>
            <a:r>
              <a:rPr lang="en-IN" sz="2400" dirty="0" smtClean="0"/>
              <a:t>A good method of construction is characterized by elimination of these stresses.</a:t>
            </a:r>
          </a:p>
          <a:p>
            <a:pPr algn="just"/>
            <a:r>
              <a:rPr lang="en-IN" sz="2400" dirty="0" smtClean="0"/>
              <a:t>It should be eliminated in such a way that no additional reinforcement is required.</a:t>
            </a:r>
          </a:p>
          <a:p>
            <a:pPr algn="just"/>
            <a:r>
              <a:rPr lang="en-IN" sz="2400" dirty="0" smtClean="0"/>
              <a:t>The stresses due to wind or other external forces are avoided by a temporary bracing of placed members .</a:t>
            </a:r>
          </a:p>
          <a:p>
            <a:pPr algn="just"/>
            <a:endParaRPr lang="en-IN" sz="24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pic>
        <p:nvPicPr>
          <p:cNvPr id="1026" name="Picture 2"/>
          <p:cNvPicPr>
            <a:picLocks noGrp="1" noChangeAspect="1" noChangeArrowheads="1"/>
          </p:cNvPicPr>
          <p:nvPr>
            <p:ph idx="1"/>
          </p:nvPr>
        </p:nvPicPr>
        <p:blipFill>
          <a:blip r:embed="rId2"/>
          <a:srcRect/>
          <a:stretch>
            <a:fillRect/>
          </a:stretch>
        </p:blipFill>
        <p:spPr bwMode="auto">
          <a:xfrm>
            <a:off x="304801" y="1295400"/>
            <a:ext cx="8534400" cy="5181599"/>
          </a:xfrm>
          <a:prstGeom prst="rect">
            <a:avLst/>
          </a:prstGeom>
          <a:noFill/>
          <a:ln w="9525">
            <a:noFill/>
            <a:miter lim="800000"/>
            <a:headEnd/>
            <a:tailEnd/>
          </a:ln>
          <a:effec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lgn="just"/>
            <a:r>
              <a:rPr lang="en-IN" sz="2400" dirty="0" smtClean="0"/>
              <a:t>Hoisting of a straight beam is accomplished by lifting it at 2 points.</a:t>
            </a:r>
          </a:p>
          <a:p>
            <a:pPr algn="just"/>
            <a:r>
              <a:rPr lang="en-IN" sz="2400" dirty="0" smtClean="0"/>
              <a:t>Location of these 2 points depends on the reinforcement if the beam is simply supported one, the lifting point should be at the ends or in such a manner that the arising moments should be equalised.</a:t>
            </a:r>
          </a:p>
          <a:p>
            <a:pPr algn="just"/>
            <a:r>
              <a:rPr lang="en-IN" sz="2400" dirty="0" smtClean="0"/>
              <a:t>When hoisting a continuous beam, post tensioning is necessary. </a:t>
            </a:r>
            <a:endParaRPr lang="en-IN" sz="24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buNone/>
            </a:pPr>
            <a:r>
              <a:rPr lang="en-IN" sz="2400" b="1" u="sng" dirty="0" smtClean="0"/>
              <a:t>GIRDERS:</a:t>
            </a:r>
          </a:p>
          <a:p>
            <a:pPr algn="just"/>
            <a:r>
              <a:rPr lang="en-IN" sz="2400" dirty="0" smtClean="0"/>
              <a:t>A girder having a length of 25m is clutched at two points when it is hoisted but to avoid the tilting of same girder requires at least 4 lifting points.</a:t>
            </a:r>
          </a:p>
          <a:p>
            <a:pPr algn="just"/>
            <a:r>
              <a:rPr lang="en-IN" sz="2400" dirty="0" smtClean="0"/>
              <a:t>These points should be determined based on equal moments simultaneously taking in to consideration, the reinforcement design to resist the force affecting the beam in its final position.</a:t>
            </a:r>
            <a:endParaRPr lang="en-IN" sz="24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pic>
        <p:nvPicPr>
          <p:cNvPr id="2050" name="Picture 2"/>
          <p:cNvPicPr>
            <a:picLocks noGrp="1" noChangeAspect="1" noChangeArrowheads="1"/>
          </p:cNvPicPr>
          <p:nvPr>
            <p:ph idx="1"/>
          </p:nvPr>
        </p:nvPicPr>
        <p:blipFill>
          <a:blip r:embed="rId2"/>
          <a:srcRect/>
          <a:stretch>
            <a:fillRect/>
          </a:stretch>
        </p:blipFill>
        <p:spPr bwMode="auto">
          <a:xfrm>
            <a:off x="609601" y="1905000"/>
            <a:ext cx="7979658" cy="4419600"/>
          </a:xfrm>
          <a:prstGeom prst="rect">
            <a:avLst/>
          </a:prstGeom>
          <a:noFill/>
          <a:ln w="9525">
            <a:noFill/>
            <a:miter lim="800000"/>
            <a:headEnd/>
            <a:tailEnd/>
          </a:ln>
          <a:effec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pic>
        <p:nvPicPr>
          <p:cNvPr id="3074" name="Picture 2"/>
          <p:cNvPicPr>
            <a:picLocks noGrp="1" noChangeAspect="1" noChangeArrowheads="1"/>
          </p:cNvPicPr>
          <p:nvPr>
            <p:ph idx="1"/>
          </p:nvPr>
        </p:nvPicPr>
        <p:blipFill>
          <a:blip r:embed="rId2"/>
          <a:srcRect/>
          <a:stretch>
            <a:fillRect/>
          </a:stretch>
        </p:blipFill>
        <p:spPr bwMode="auto">
          <a:xfrm>
            <a:off x="412014" y="2209800"/>
            <a:ext cx="8274786" cy="3200400"/>
          </a:xfrm>
          <a:prstGeom prst="rect">
            <a:avLst/>
          </a:prstGeom>
          <a:noFill/>
          <a:ln w="9525">
            <a:noFill/>
            <a:miter lim="800000"/>
            <a:headEnd/>
            <a:tailEnd/>
          </a:ln>
          <a:effec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a:xfrm>
            <a:off x="754374" y="1443834"/>
            <a:ext cx="7482545" cy="5033165"/>
          </a:xfrm>
        </p:spPr>
        <p:txBody>
          <a:bodyPr>
            <a:normAutofit lnSpcReduction="10000"/>
          </a:bodyPr>
          <a:lstStyle/>
          <a:p>
            <a:pPr algn="just">
              <a:buNone/>
            </a:pPr>
            <a:r>
              <a:rPr lang="en-IN" sz="2400" b="1" u="sng" dirty="0" smtClean="0"/>
              <a:t>COLUMN:</a:t>
            </a:r>
          </a:p>
          <a:p>
            <a:pPr algn="just"/>
            <a:r>
              <a:rPr lang="en-IN" sz="2400" dirty="0" smtClean="0"/>
              <a:t>The most advantage point for lifting should be first determined.</a:t>
            </a:r>
          </a:p>
          <a:p>
            <a:pPr algn="just"/>
            <a:r>
              <a:rPr lang="en-IN" sz="2400" dirty="0" smtClean="0"/>
              <a:t>The column during hoisting acts like simple supported beam with cantilever at the end loaded by dead weight, temporary post tensioning must be worked out so that additional reinforcement is not required.</a:t>
            </a:r>
          </a:p>
          <a:p>
            <a:pPr algn="just">
              <a:buNone/>
            </a:pPr>
            <a:r>
              <a:rPr lang="en-IN" sz="2400" b="1" dirty="0" smtClean="0"/>
              <a:t>Elimination methods:</a:t>
            </a:r>
          </a:p>
          <a:p>
            <a:pPr algn="just"/>
            <a:r>
              <a:rPr lang="en-IN" sz="2400" dirty="0" smtClean="0"/>
              <a:t>The stresses developing in members during hoisting and placing differs.</a:t>
            </a:r>
          </a:p>
          <a:p>
            <a:pPr algn="just"/>
            <a:r>
              <a:rPr lang="en-IN" sz="2400" dirty="0" smtClean="0"/>
              <a:t>An additional reinforcement may be required sometimes but becomes unnecessary after placing is finished.</a:t>
            </a:r>
            <a:endParaRPr lang="en-IN" sz="24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r>
              <a:rPr lang="en-IN" sz="2400" dirty="0" smtClean="0"/>
              <a:t>Hence additional stresses as well as reinforcement required to resist them should be eliminated.</a:t>
            </a:r>
            <a:endParaRPr lang="en-IN" sz="2400" smtClean="0"/>
          </a:p>
          <a:p>
            <a:endParaRPr lang="en-IN" sz="240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sp>
        <p:nvSpPr>
          <p:cNvPr id="3" name="Content Placeholder 2"/>
          <p:cNvSpPr>
            <a:spLocks noGrp="1"/>
          </p:cNvSpPr>
          <p:nvPr>
            <p:ph idx="1"/>
          </p:nvPr>
        </p:nvSpPr>
        <p:spPr/>
        <p:txBody>
          <a:bodyPr>
            <a:normAutofit/>
          </a:bodyPr>
          <a:lstStyle/>
          <a:p>
            <a:pPr>
              <a:buNone/>
            </a:pPr>
            <a:r>
              <a:rPr lang="en-IN" sz="2400" dirty="0" smtClean="0"/>
              <a:t>Stress elimination methods in precast members:</a:t>
            </a:r>
          </a:p>
          <a:p>
            <a:pPr>
              <a:buNone/>
            </a:pPr>
            <a:r>
              <a:rPr lang="en-IN" sz="2400" dirty="0" err="1" smtClean="0"/>
              <a:t>i</a:t>
            </a:r>
            <a:r>
              <a:rPr lang="en-IN" sz="2400" dirty="0" smtClean="0"/>
              <a:t>)By using an I profile steel beam to the girder</a:t>
            </a:r>
          </a:p>
          <a:p>
            <a:pPr>
              <a:buNone/>
            </a:pPr>
            <a:r>
              <a:rPr lang="en-IN" sz="2400" dirty="0" smtClean="0"/>
              <a:t>ii)By post tensioning</a:t>
            </a:r>
          </a:p>
          <a:p>
            <a:pPr>
              <a:buNone/>
            </a:pPr>
            <a:r>
              <a:rPr lang="en-IN" sz="2400" dirty="0" smtClean="0"/>
              <a:t>iii)Bracing of two stanchions</a:t>
            </a:r>
          </a:p>
          <a:p>
            <a:pPr>
              <a:buNone/>
            </a:pPr>
            <a:r>
              <a:rPr lang="en-IN" sz="2400" dirty="0" smtClean="0"/>
              <a:t>iv)Multi point pick up</a:t>
            </a:r>
            <a:endParaRPr lang="en-IN" sz="24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pic>
        <p:nvPicPr>
          <p:cNvPr id="1026" name="Picture 2"/>
          <p:cNvPicPr>
            <a:picLocks noGrp="1" noChangeAspect="1" noChangeArrowheads="1"/>
          </p:cNvPicPr>
          <p:nvPr>
            <p:ph idx="1"/>
          </p:nvPr>
        </p:nvPicPr>
        <p:blipFill>
          <a:blip r:embed="rId2"/>
          <a:srcRect/>
          <a:stretch>
            <a:fillRect/>
          </a:stretch>
        </p:blipFill>
        <p:spPr bwMode="auto">
          <a:xfrm>
            <a:off x="754063" y="1904667"/>
            <a:ext cx="7483475" cy="3659854"/>
          </a:xfrm>
          <a:prstGeom prst="rect">
            <a:avLst/>
          </a:prstGeom>
          <a:noFill/>
          <a:ln w="9525">
            <a:noFill/>
            <a:miter lim="800000"/>
            <a:headEnd/>
            <a:tailEnd/>
          </a:ln>
          <a:effec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IN"/>
          </a:p>
        </p:txBody>
      </p:sp>
      <p:pic>
        <p:nvPicPr>
          <p:cNvPr id="2050" name="Picture 2"/>
          <p:cNvPicPr>
            <a:picLocks noGrp="1" noChangeAspect="1" noChangeArrowheads="1"/>
          </p:cNvPicPr>
          <p:nvPr>
            <p:ph idx="1"/>
          </p:nvPr>
        </p:nvPicPr>
        <p:blipFill>
          <a:blip r:embed="rId2"/>
          <a:srcRect/>
          <a:stretch>
            <a:fillRect/>
          </a:stretch>
        </p:blipFill>
        <p:spPr bwMode="auto">
          <a:xfrm>
            <a:off x="754063" y="1766747"/>
            <a:ext cx="7483475" cy="3935694"/>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9437</TotalTime>
  <Words>2440</Words>
  <Application>Microsoft Office PowerPoint</Application>
  <PresentationFormat>On-screen Show (4:3)</PresentationFormat>
  <Paragraphs>282</Paragraphs>
  <Slides>81</Slides>
  <Notes>0</Notes>
  <HiddenSlides>0</HiddenSlides>
  <MMClips>0</MMClips>
  <ScaleCrop>false</ScaleCrop>
  <HeadingPairs>
    <vt:vector size="4" baseType="variant">
      <vt:variant>
        <vt:lpstr>Theme</vt:lpstr>
      </vt:variant>
      <vt:variant>
        <vt:i4>1</vt:i4>
      </vt:variant>
      <vt:variant>
        <vt:lpstr>Slide Titles</vt:lpstr>
      </vt:variant>
      <vt:variant>
        <vt:i4>81</vt:i4>
      </vt:variant>
    </vt:vector>
  </HeadingPairs>
  <TitlesOfParts>
    <vt:vector size="82" baseType="lpstr">
      <vt:lpstr>Office Theme</vt:lpstr>
      <vt:lpstr>PREFABRICATED STRUCTURES</vt:lpstr>
      <vt:lpstr>Connection Requirements</vt:lpstr>
      <vt:lpstr>Designing the Connection</vt:lpstr>
      <vt:lpstr>Recommendations for detailing</vt:lpstr>
      <vt:lpstr>Structural Connections</vt:lpstr>
      <vt:lpstr>Column to column connection</vt:lpstr>
      <vt:lpstr>Bolted Connection</vt:lpstr>
      <vt:lpstr>Dowelled Connection</vt:lpstr>
      <vt:lpstr>Welding on steel bearing surfaces</vt:lpstr>
      <vt:lpstr>Welding on steel flat bars &amp; butt welding</vt:lpstr>
      <vt:lpstr>Lap Welding</vt:lpstr>
      <vt:lpstr>Coupling of Reinforcing bars</vt:lpstr>
      <vt:lpstr>Post Tensioning</vt:lpstr>
      <vt:lpstr>Hinge Connection</vt:lpstr>
      <vt:lpstr>Advantages</vt:lpstr>
      <vt:lpstr>Beam to Beam Connection</vt:lpstr>
      <vt:lpstr>Slide 17</vt:lpstr>
      <vt:lpstr>Vertical steel bearing plates and Notched beam edge</vt:lpstr>
      <vt:lpstr>Steel Covered bearing faces</vt:lpstr>
      <vt:lpstr>Welded Connection bar and Tie-rods</vt:lpstr>
      <vt:lpstr>In-situ Concrete joint</vt:lpstr>
      <vt:lpstr>Bolted Steel plates and Connection by square pins</vt:lpstr>
      <vt:lpstr>Post tensioning</vt:lpstr>
      <vt:lpstr>Slide 24</vt:lpstr>
      <vt:lpstr>Slide 25</vt:lpstr>
      <vt:lpstr>Slide 26</vt:lpstr>
      <vt:lpstr>COLUMN TO FOOTING</vt:lpstr>
      <vt:lpstr>Column placed in a Calyx</vt:lpstr>
      <vt:lpstr>Slide 29</vt:lpstr>
      <vt:lpstr>Slide 30</vt:lpstr>
      <vt:lpstr>Slide 31</vt:lpstr>
      <vt:lpstr>Welded joint of column to footing</vt:lpstr>
      <vt:lpstr>Slide 33</vt:lpstr>
      <vt:lpstr>Slide 34</vt:lpstr>
      <vt:lpstr>Slide 35</vt:lpstr>
      <vt:lpstr>Slide 36</vt:lpstr>
      <vt:lpstr>Slide 37</vt:lpstr>
      <vt:lpstr>Slide 38</vt:lpstr>
      <vt:lpstr>Slide 39</vt:lpstr>
      <vt:lpstr>Slide 40</vt:lpstr>
      <vt:lpstr>Slide 41</vt:lpstr>
      <vt:lpstr>COLUMN TO BEAM CONNECTION</vt:lpstr>
      <vt:lpstr>Slide 43</vt:lpstr>
      <vt:lpstr>Slide 44</vt:lpstr>
      <vt:lpstr>Slide 45</vt:lpstr>
      <vt:lpstr>Slide 46</vt:lpstr>
      <vt:lpstr>Hinge like joining of column to girders</vt:lpstr>
      <vt:lpstr>Slide 48</vt:lpstr>
      <vt:lpstr>Slide 49</vt:lpstr>
      <vt:lpstr>Slide 50</vt:lpstr>
      <vt:lpstr>Slide 51</vt:lpstr>
      <vt:lpstr>Slide 52</vt:lpstr>
      <vt:lpstr>DIMENSIONING AND DETAILING</vt:lpstr>
      <vt:lpstr>Slide 54</vt:lpstr>
      <vt:lpstr>Slide 55</vt:lpstr>
      <vt:lpstr>Slide 56</vt:lpstr>
      <vt:lpstr>Slide 57</vt:lpstr>
      <vt:lpstr>Slide 58</vt:lpstr>
      <vt:lpstr>Slide 59</vt:lpstr>
      <vt:lpstr>Slide 60</vt:lpstr>
      <vt:lpstr>Slide 61</vt:lpstr>
      <vt:lpstr>Slide 62</vt:lpstr>
      <vt:lpstr>Slide 63</vt:lpstr>
      <vt:lpstr>Slide 64</vt:lpstr>
      <vt:lpstr>JOINT MATERIALS</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dc:creator>
  <cp:lastModifiedBy>MADHAN</cp:lastModifiedBy>
  <cp:revision>718</cp:revision>
  <dcterms:created xsi:type="dcterms:W3CDTF">2013-08-21T19:17:07Z</dcterms:created>
  <dcterms:modified xsi:type="dcterms:W3CDTF">2015-03-16T02:13:59Z</dcterms:modified>
</cp:coreProperties>
</file>