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3" r:id="rId26"/>
    <p:sldId id="282" r:id="rId27"/>
    <p:sldId id="280" r:id="rId28"/>
    <p:sldId id="281"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7FFF"/>
    <a:srgbClr val="F7E289"/>
    <a:srgbClr val="FF9E1D"/>
    <a:srgbClr val="D68B1C"/>
    <a:srgbClr val="D09622"/>
    <a:srgbClr val="CC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46" y="-102"/>
      </p:cViewPr>
      <p:guideLst>
        <p:guide orient="horz" pos="2160"/>
        <p:guide pos="2880"/>
      </p:guideLst>
    </p:cSldViewPr>
  </p:slideViewPr>
  <p:notesTextViewPr>
    <p:cViewPr>
      <p:scale>
        <a:sx n="1" d="1"/>
        <a:sy n="1" d="1"/>
      </p:scale>
      <p:origin x="0" y="0"/>
    </p:cViewPr>
  </p:notesTextViewPr>
  <p:gridSpacing cx="156370338" cy="15637033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59785" y="2207360"/>
            <a:ext cx="7772400" cy="763525"/>
          </a:xfrm>
          <a:effectLst>
            <a:outerShdw blurRad="50800" dist="38100" dir="2700000" algn="tl" rotWithShape="0">
              <a:prstClr val="black">
                <a:alpha val="40000"/>
              </a:prstClr>
            </a:outerShdw>
          </a:effectLst>
        </p:spPr>
        <p:txBody>
          <a:bodyPr>
            <a:normAutofit/>
          </a:bodyPr>
          <a:lstStyle>
            <a:lvl1pPr algn="r">
              <a:defRPr sz="36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434130" y="4039820"/>
            <a:ext cx="6400800" cy="1068935"/>
          </a:xfrm>
        </p:spPr>
        <p:txBody>
          <a:bodyPr>
            <a:normAutofit/>
          </a:bodyPr>
          <a:lstStyle>
            <a:lvl1pPr marL="0" indent="0" algn="r">
              <a:buNone/>
              <a:defRPr sz="2800">
                <a:solidFill>
                  <a:srgbClr val="00B0F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a:t>
            </a:r>
          </a:p>
          <a:p>
            <a:r>
              <a:rPr lang="en-US" dirty="0" smtClean="0"/>
              <a:t>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3/18/2015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4375" y="527605"/>
            <a:ext cx="8229600" cy="610820"/>
          </a:xfrm>
        </p:spPr>
        <p:txBody>
          <a:bodyPr>
            <a:normAutofit/>
          </a:bodyPr>
          <a:lstStyle>
            <a:lvl1pPr algn="r">
              <a:defRPr sz="36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754374" y="1443835"/>
            <a:ext cx="7482545" cy="4581150"/>
          </a:xfrm>
        </p:spPr>
        <p:txBody>
          <a:bodyPr/>
          <a:lstStyle>
            <a:lvl1pPr>
              <a:defRPr sz="2800">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3/18/2015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3310" y="527605"/>
            <a:ext cx="7016195" cy="684885"/>
          </a:xfrm>
        </p:spPr>
        <p:txBody>
          <a:bodyPr>
            <a:normAutofit/>
          </a:bodyPr>
          <a:lstStyle>
            <a:lvl1pPr algn="l">
              <a:defRPr sz="3600">
                <a:solidFill>
                  <a:srgbClr val="00B0F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823310" y="1443835"/>
            <a:ext cx="7016195" cy="4275740"/>
          </a:xfrm>
        </p:spPr>
        <p:txBody>
          <a:bodyPr/>
          <a:lstStyle>
            <a:lvl1pPr>
              <a:defRPr sz="2800">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3/18/2015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3/18/2015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3/18/2015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56010" y="527605"/>
            <a:ext cx="6244435" cy="532180"/>
          </a:xfrm>
        </p:spPr>
        <p:txBody>
          <a:bodyPr>
            <a:normAutofit/>
          </a:bodyPr>
          <a:lstStyle>
            <a:lvl1pPr algn="r">
              <a:defRPr sz="3600">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01671" y="1596540"/>
            <a:ext cx="3817624" cy="639762"/>
          </a:xfrm>
        </p:spPr>
        <p:txBody>
          <a:bodyPr anchor="b"/>
          <a:lstStyle>
            <a:lvl1pPr marL="0" indent="0">
              <a:buNone/>
              <a:defRPr sz="2400" b="1" baseline="0">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01671" y="2226403"/>
            <a:ext cx="3817624" cy="3035058"/>
          </a:xfrm>
        </p:spPr>
        <p:txBody>
          <a:bodyPr/>
          <a:lstStyle>
            <a:lvl1pPr>
              <a:defRPr sz="2400">
                <a:solidFill>
                  <a:schemeClr val="tx2">
                    <a:lumMod val="75000"/>
                  </a:schemeClr>
                </a:solidFill>
              </a:defRPr>
            </a:lvl1pPr>
            <a:lvl2pPr>
              <a:defRPr sz="2000">
                <a:solidFill>
                  <a:schemeClr val="tx2">
                    <a:lumMod val="75000"/>
                  </a:schemeClr>
                </a:solidFill>
              </a:defRPr>
            </a:lvl2pPr>
            <a:lvl3pPr>
              <a:defRPr sz="1800">
                <a:solidFill>
                  <a:schemeClr val="tx2">
                    <a:lumMod val="75000"/>
                  </a:schemeClr>
                </a:solidFill>
              </a:defRPr>
            </a:lvl3pPr>
            <a:lvl4pPr>
              <a:defRPr sz="1600">
                <a:solidFill>
                  <a:schemeClr val="tx2">
                    <a:lumMod val="75000"/>
                  </a:schemeClr>
                </a:solidFill>
              </a:defRPr>
            </a:lvl4pPr>
            <a:lvl5pPr>
              <a:defRPr sz="1600">
                <a:solidFill>
                  <a:schemeClr val="tx2">
                    <a:lumMod val="75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24705" y="1596540"/>
            <a:ext cx="3970330" cy="639762"/>
          </a:xfrm>
        </p:spPr>
        <p:txBody>
          <a:bodyPr anchor="b"/>
          <a:lstStyle>
            <a:lvl1pPr marL="0" indent="0">
              <a:buNone/>
              <a:defRPr sz="2400" b="1">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24705" y="2226403"/>
            <a:ext cx="3970330" cy="3035058"/>
          </a:xfrm>
        </p:spPr>
        <p:txBody>
          <a:bodyPr/>
          <a:lstStyle>
            <a:lvl1pPr>
              <a:defRPr sz="2400">
                <a:solidFill>
                  <a:schemeClr val="tx2">
                    <a:lumMod val="75000"/>
                  </a:schemeClr>
                </a:solidFill>
              </a:defRPr>
            </a:lvl1pPr>
            <a:lvl2pPr>
              <a:defRPr sz="2000">
                <a:solidFill>
                  <a:schemeClr val="tx2">
                    <a:lumMod val="75000"/>
                  </a:schemeClr>
                </a:solidFill>
              </a:defRPr>
            </a:lvl2pPr>
            <a:lvl3pPr>
              <a:defRPr sz="1800">
                <a:solidFill>
                  <a:schemeClr val="tx2">
                    <a:lumMod val="75000"/>
                  </a:schemeClr>
                </a:solidFill>
              </a:defRPr>
            </a:lvl3pPr>
            <a:lvl4pPr>
              <a:defRPr sz="1600">
                <a:solidFill>
                  <a:schemeClr val="tx2">
                    <a:lumMod val="75000"/>
                  </a:schemeClr>
                </a:solidFill>
              </a:defRPr>
            </a:lvl4pPr>
            <a:lvl5pPr>
              <a:defRPr sz="1600">
                <a:solidFill>
                  <a:schemeClr val="tx2">
                    <a:lumMod val="75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3/18/2015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3/18/2015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3/18/2015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3/18/2015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3/18/2015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3/18/2015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PREFABRICATED STRUCTURES</a:t>
            </a:r>
            <a:endParaRPr lang="en-US" dirty="0"/>
          </a:p>
        </p:txBody>
      </p:sp>
      <p:sp>
        <p:nvSpPr>
          <p:cNvPr id="3" name="Subtitle 2"/>
          <p:cNvSpPr>
            <a:spLocks noGrp="1"/>
          </p:cNvSpPr>
          <p:nvPr>
            <p:ph type="subTitle" idx="1"/>
          </p:nvPr>
        </p:nvSpPr>
        <p:spPr/>
        <p:txBody>
          <a:bodyPr>
            <a:normAutofit/>
          </a:bodyPr>
          <a:lstStyle/>
          <a:p>
            <a:r>
              <a:rPr lang="en-US" dirty="0" smtClean="0"/>
              <a:t>UNIT V</a:t>
            </a:r>
          </a:p>
          <a:p>
            <a:r>
              <a:rPr lang="en-US" dirty="0" smtClean="0"/>
              <a:t>DESIGN FOR ABNORMAL LOADS</a:t>
            </a:r>
            <a:endParaRPr lang="en-US" dirty="0"/>
          </a:p>
        </p:txBody>
      </p:sp>
    </p:spTree>
    <p:extLst>
      <p:ext uri="{BB962C8B-B14F-4D97-AF65-F5344CB8AC3E}">
        <p14:creationId xmlns="" xmlns:p14="http://schemas.microsoft.com/office/powerpoint/2010/main" val="3639203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u="sng" dirty="0" smtClean="0"/>
              <a:t>COLLAPSE:</a:t>
            </a:r>
          </a:p>
          <a:p>
            <a:pPr algn="just"/>
            <a:r>
              <a:rPr lang="en-IN" sz="2400" dirty="0" smtClean="0"/>
              <a:t>Collapse is the failure of structure after attaining its life span or time.</a:t>
            </a:r>
          </a:p>
          <a:p>
            <a:pPr algn="just"/>
            <a:r>
              <a:rPr lang="en-IN" sz="2400" dirty="0" smtClean="0"/>
              <a:t>Due to faulty design &amp; detailing, poor construction materials, poor construction practices may also lead to failure of the structure before attaining the life span.</a:t>
            </a:r>
          </a:p>
          <a:p>
            <a:pPr algn="just"/>
            <a:r>
              <a:rPr lang="en-IN" sz="2400" dirty="0" smtClean="0"/>
              <a:t>The failure occur in any form such as failure due to shear, flexure, cracking, deflection and torsion.</a:t>
            </a:r>
          </a:p>
          <a:p>
            <a:pPr algn="just"/>
            <a:r>
              <a:rPr lang="en-IN" sz="2400" dirty="0" smtClean="0"/>
              <a:t>Due to any of these failure if the structure completely damages without any possibility of reusing, it is called collapse of the structure.</a:t>
            </a:r>
          </a:p>
          <a:p>
            <a:pPr algn="just"/>
            <a:endParaRPr lang="en-IN"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Collapse indicates the complete failure of the structure.</a:t>
            </a:r>
          </a:p>
          <a:p>
            <a:pPr algn="just"/>
            <a:r>
              <a:rPr lang="en-IN" sz="2400" dirty="0" smtClean="0"/>
              <a:t>IS 456:2000 specifies conditions for limit state of collapse.</a:t>
            </a:r>
          </a:p>
          <a:p>
            <a:pPr algn="just"/>
            <a:r>
              <a:rPr lang="en-IN" sz="2400" dirty="0" smtClean="0"/>
              <a:t>The code conditions for various limit states, stress strain graphs &amp; assumptions are discussed in the code.</a:t>
            </a:r>
            <a:endParaRPr lang="en-IN"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4880765"/>
          </a:xfrm>
        </p:spPr>
        <p:txBody>
          <a:bodyPr>
            <a:normAutofit/>
          </a:bodyPr>
          <a:lstStyle/>
          <a:p>
            <a:pPr>
              <a:buNone/>
            </a:pPr>
            <a:r>
              <a:rPr lang="en-IN" sz="2400" b="1" u="sng" dirty="0" smtClean="0"/>
              <a:t>PROGRESSIVE COLLAPSE:</a:t>
            </a:r>
          </a:p>
          <a:p>
            <a:pPr algn="just"/>
            <a:r>
              <a:rPr lang="en-IN" sz="2400" dirty="0" smtClean="0"/>
              <a:t>Progressive collapse is a structural failure which is initiated or started by localised structural damage and subsequently develops as a chain reaction into a failure that involves a major portion of the structural system.</a:t>
            </a:r>
          </a:p>
          <a:p>
            <a:pPr algn="just"/>
            <a:r>
              <a:rPr lang="en-IN" sz="2400" dirty="0" smtClean="0"/>
              <a:t>If in the structure, the cracks are developed at some places which results in corrosion in concrete, shear failure  in beams, deflection in structural elements such as beams and lintels, sunshades, roof slab etc., and column gets buckle.</a:t>
            </a:r>
          </a:p>
          <a:p>
            <a:pPr algn="just"/>
            <a:r>
              <a:rPr lang="en-IN" sz="2400" dirty="0" smtClean="0"/>
              <a:t>These failures are the indicators of the collapse of the structure.</a:t>
            </a:r>
            <a:endParaRPr lang="en-IN"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These failures start gradually, develops and finally leads to the entire failure of the structure.</a:t>
            </a:r>
          </a:p>
          <a:p>
            <a:pPr algn="just"/>
            <a:r>
              <a:rPr lang="en-IN" sz="2400" dirty="0" smtClean="0"/>
              <a:t>This sort of collapse by indication of any one failure pattern is called progressive collapse.</a:t>
            </a:r>
          </a:p>
          <a:p>
            <a:pPr algn="just"/>
            <a:r>
              <a:rPr lang="en-IN" sz="2400" dirty="0" smtClean="0"/>
              <a:t>If the progressive collapse is noticed, the immediate steps to be taken is to prevent the structure by doing some repair, rehabilitation or retrofitting methods.</a:t>
            </a:r>
          </a:p>
          <a:p>
            <a:pPr algn="just"/>
            <a:r>
              <a:rPr lang="en-IN" sz="2400" dirty="0" smtClean="0"/>
              <a:t>These preventive methods will protect the structure for some time and total failure is delayed for some time. </a:t>
            </a:r>
            <a:endParaRPr lang="en-IN"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EXAMPLES OF PROGRESSIVE COLLAPSE</a:t>
            </a:r>
            <a:endParaRPr lang="en-IN" sz="2800" dirty="0"/>
          </a:p>
        </p:txBody>
      </p:sp>
      <p:sp>
        <p:nvSpPr>
          <p:cNvPr id="3" name="Content Placeholder 2"/>
          <p:cNvSpPr>
            <a:spLocks noGrp="1"/>
          </p:cNvSpPr>
          <p:nvPr>
            <p:ph idx="1"/>
          </p:nvPr>
        </p:nvSpPr>
        <p:spPr/>
        <p:txBody>
          <a:bodyPr>
            <a:normAutofit/>
          </a:bodyPr>
          <a:lstStyle/>
          <a:p>
            <a:pPr>
              <a:buNone/>
            </a:pPr>
            <a:r>
              <a:rPr lang="en-IN" sz="2400" b="1" dirty="0" smtClean="0"/>
              <a:t>RONAN POINT:</a:t>
            </a:r>
          </a:p>
          <a:p>
            <a:pPr algn="just"/>
            <a:r>
              <a:rPr lang="en-IN" sz="2400" dirty="0" smtClean="0"/>
              <a:t>In May 1968, a gas explosion occurred in the newly occupied 24-storey Ronan point apartment building located in London, England.</a:t>
            </a:r>
          </a:p>
          <a:p>
            <a:pPr algn="just"/>
            <a:r>
              <a:rPr lang="en-IN" sz="2400" dirty="0" smtClean="0"/>
              <a:t>The explosion took place in an apartment kitchen near one corner of the building at 18</a:t>
            </a:r>
            <a:r>
              <a:rPr lang="en-IN" sz="2400" baseline="30000" dirty="0" smtClean="0"/>
              <a:t>th</a:t>
            </a:r>
            <a:r>
              <a:rPr lang="en-IN" sz="2400" dirty="0" smtClean="0"/>
              <a:t> floor.</a:t>
            </a:r>
          </a:p>
          <a:p>
            <a:pPr algn="just"/>
            <a:r>
              <a:rPr lang="en-IN" sz="2400" dirty="0" smtClean="0"/>
              <a:t>The blast blew out a primary supporting exterior bearing panel which led to loss of support for floors above.</a:t>
            </a:r>
          </a:p>
          <a:p>
            <a:pPr algn="just"/>
            <a:r>
              <a:rPr lang="en-IN" sz="2400" dirty="0" smtClean="0"/>
              <a:t>This in turn began a chain reaction of collapse upwards to the roof level.</a:t>
            </a:r>
            <a:endParaRPr lang="en-IN"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As a result of the load generated by falling debris lower floor also collapsed.</a:t>
            </a:r>
          </a:p>
          <a:p>
            <a:pPr algn="just"/>
            <a:r>
              <a:rPr lang="en-IN" sz="2400" dirty="0" smtClean="0"/>
              <a:t>Construction of Ronan point complex primarily consisted of precast panels.</a:t>
            </a:r>
          </a:p>
          <a:p>
            <a:pPr algn="just"/>
            <a:r>
              <a:rPr lang="en-IN" sz="2400" dirty="0" smtClean="0"/>
              <a:t>The building lacked the connection details necessary to effectively redistribute the load and reinforcement continuity between panels.</a:t>
            </a:r>
          </a:p>
          <a:p>
            <a:pPr algn="just"/>
            <a:r>
              <a:rPr lang="en-IN" sz="2400" dirty="0" smtClean="0"/>
              <a:t>There is no mechanism for achieving alternative load paths once failure began to </a:t>
            </a:r>
            <a:r>
              <a:rPr lang="en-IN" sz="2400" dirty="0" err="1" smtClean="0"/>
              <a:t>propogate</a:t>
            </a:r>
            <a:r>
              <a:rPr lang="en-IN" sz="2400" dirty="0" smtClean="0"/>
              <a:t>.</a:t>
            </a:r>
            <a:endParaRPr lang="en-IN"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1026" name="Picture 2"/>
          <p:cNvPicPr>
            <a:picLocks noGrp="1" noChangeAspect="1" noChangeArrowheads="1"/>
          </p:cNvPicPr>
          <p:nvPr>
            <p:ph idx="1"/>
          </p:nvPr>
        </p:nvPicPr>
        <p:blipFill>
          <a:blip r:embed="rId2"/>
          <a:srcRect/>
          <a:stretch>
            <a:fillRect/>
          </a:stretch>
        </p:blipFill>
        <p:spPr bwMode="auto">
          <a:xfrm>
            <a:off x="6052" y="1600200"/>
            <a:ext cx="8833148" cy="4724399"/>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5185566"/>
          </a:xfrm>
        </p:spPr>
        <p:txBody>
          <a:bodyPr>
            <a:normAutofit/>
          </a:bodyPr>
          <a:lstStyle/>
          <a:p>
            <a:pPr>
              <a:buNone/>
            </a:pPr>
            <a:r>
              <a:rPr lang="en-IN" sz="2400" b="1" u="sng" dirty="0" smtClean="0"/>
              <a:t>A.P </a:t>
            </a:r>
            <a:r>
              <a:rPr lang="en-IN" sz="2400" b="1" u="sng" dirty="0" err="1" smtClean="0"/>
              <a:t>Murrah</a:t>
            </a:r>
            <a:r>
              <a:rPr lang="en-IN" sz="2400" b="1" u="sng" dirty="0" smtClean="0"/>
              <a:t> Federal Building:</a:t>
            </a:r>
          </a:p>
          <a:p>
            <a:pPr algn="just"/>
            <a:r>
              <a:rPr lang="en-IN" sz="2400" dirty="0" smtClean="0"/>
              <a:t>In morning of April 19, 1995, a terrorist bombing took place at 9 storey A.P </a:t>
            </a:r>
            <a:r>
              <a:rPr lang="en-IN" sz="2400" dirty="0" err="1" smtClean="0"/>
              <a:t>Murrah</a:t>
            </a:r>
            <a:r>
              <a:rPr lang="en-IN" sz="2400" dirty="0" smtClean="0"/>
              <a:t> Federal building in Oklahoma city.</a:t>
            </a:r>
          </a:p>
          <a:p>
            <a:pPr algn="just"/>
            <a:r>
              <a:rPr lang="en-IN" sz="2400" dirty="0" smtClean="0"/>
              <a:t>This attack resulted in many significant loss of lives and  inflicted many injuries to the occupants of the building.</a:t>
            </a:r>
          </a:p>
          <a:p>
            <a:pPr algn="just"/>
            <a:r>
              <a:rPr lang="en-IN" sz="2400" dirty="0" smtClean="0"/>
              <a:t>When the bomb detonated, primary support columns along the perimeter were locally damaged.</a:t>
            </a:r>
          </a:p>
          <a:p>
            <a:pPr algn="just"/>
            <a:r>
              <a:rPr lang="en-IN" sz="2400" dirty="0" smtClean="0"/>
              <a:t>The localized damage of these bearing members initiated a series of failures that extended much of north face and through the width of the building in eastern part of structure.</a:t>
            </a:r>
            <a:endParaRPr lang="en-IN"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The loss of column along the ground level created an 80ft unsupported length.</a:t>
            </a:r>
          </a:p>
          <a:p>
            <a:pPr algn="just"/>
            <a:r>
              <a:rPr lang="en-IN" sz="2400" dirty="0" smtClean="0"/>
              <a:t>This was a primary mechanism that caused the progressive collapse of the building.</a:t>
            </a:r>
          </a:p>
          <a:p>
            <a:pPr algn="just"/>
            <a:r>
              <a:rPr lang="en-IN" sz="2400" dirty="0" smtClean="0"/>
              <a:t>This type of a structural feature is typically avoided .</a:t>
            </a:r>
          </a:p>
          <a:p>
            <a:pPr algn="just"/>
            <a:r>
              <a:rPr lang="en-IN" sz="2400" dirty="0" smtClean="0"/>
              <a:t>Use of transfer girder would have potentially limit the building ability to effectively redistribute load.</a:t>
            </a:r>
          </a:p>
          <a:p>
            <a:pPr algn="just">
              <a:buNone/>
            </a:pPr>
            <a:endParaRPr lang="en-IN"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u="sng" dirty="0" smtClean="0"/>
              <a:t>WORLD TRADE CENTRE 1 AND 2:</a:t>
            </a:r>
          </a:p>
          <a:p>
            <a:pPr algn="just"/>
            <a:r>
              <a:rPr lang="en-IN" sz="2400" dirty="0" smtClean="0"/>
              <a:t>Each of the twin towers of world trade centre 1 &amp; 2 collapsed on 11</a:t>
            </a:r>
            <a:r>
              <a:rPr lang="en-IN" sz="2400" baseline="30000" dirty="0" smtClean="0"/>
              <a:t>th</a:t>
            </a:r>
            <a:r>
              <a:rPr lang="en-IN" sz="2400" dirty="0" smtClean="0"/>
              <a:t> September 2011.</a:t>
            </a:r>
          </a:p>
          <a:p>
            <a:pPr algn="just"/>
            <a:r>
              <a:rPr lang="en-IN" sz="2400" dirty="0" smtClean="0"/>
              <a:t>A Boeing jetliner 767 crashed in to tower at high speed.</a:t>
            </a:r>
          </a:p>
          <a:p>
            <a:pPr algn="just"/>
            <a:r>
              <a:rPr lang="en-IN" sz="2400" dirty="0" smtClean="0"/>
              <a:t>The crash caused structural damage at and near the point of impact zone lost its ability to support the load above it.</a:t>
            </a:r>
          </a:p>
          <a:p>
            <a:pPr algn="just"/>
            <a:r>
              <a:rPr lang="en-IN" sz="2400" dirty="0" smtClean="0"/>
              <a:t>Due to impact damage and fire damage, the structure above collapsed and weight and impact of collapsing upper part of tower caused a progression of failures extending downward all the way to ground. </a:t>
            </a:r>
            <a:endParaRPr lang="en-IN"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buNone/>
            </a:pPr>
            <a:r>
              <a:rPr lang="en-IN" sz="2400" b="1" u="sng" dirty="0" smtClean="0"/>
              <a:t>ABNORMAL LOADS:</a:t>
            </a:r>
          </a:p>
          <a:p>
            <a:pPr algn="just">
              <a:buNone/>
            </a:pPr>
            <a:r>
              <a:rPr lang="en-IN" sz="2400" dirty="0" smtClean="0"/>
              <a:t>	Abnormal loads are the loads other than conventional design loads (dead, live, wind etc.,) for structures such as air blast pressure generated by explosion or impact by vehicles etc.,</a:t>
            </a:r>
          </a:p>
          <a:p>
            <a:pPr algn="just">
              <a:buNone/>
            </a:pPr>
            <a:r>
              <a:rPr lang="en-IN" sz="2400" b="1" u="sng" dirty="0" smtClean="0"/>
              <a:t>Causes:</a:t>
            </a:r>
          </a:p>
          <a:p>
            <a:pPr algn="just">
              <a:buNone/>
            </a:pPr>
            <a:r>
              <a:rPr lang="en-IN" sz="2400" dirty="0" err="1" smtClean="0"/>
              <a:t>i</a:t>
            </a:r>
            <a:r>
              <a:rPr lang="en-IN" sz="2400" dirty="0" smtClean="0"/>
              <a:t>)Accidental impact</a:t>
            </a:r>
          </a:p>
          <a:p>
            <a:pPr algn="just">
              <a:buNone/>
            </a:pPr>
            <a:r>
              <a:rPr lang="en-IN" sz="2400" dirty="0" smtClean="0"/>
              <a:t>ii)Faulty construction</a:t>
            </a:r>
          </a:p>
          <a:p>
            <a:pPr algn="just">
              <a:buNone/>
            </a:pPr>
            <a:r>
              <a:rPr lang="en-IN" sz="2400" dirty="0" smtClean="0"/>
              <a:t>iii)Foundation failure</a:t>
            </a:r>
          </a:p>
          <a:p>
            <a:pPr algn="just">
              <a:buNone/>
            </a:pPr>
            <a:r>
              <a:rPr lang="en-IN" sz="2400" dirty="0" smtClean="0"/>
              <a:t>iv)Violent changes in air pressure</a:t>
            </a:r>
            <a:endParaRPr lang="en-IN"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dirty="0" smtClean="0"/>
              <a:t>Importance of avoidance of progressive collapse:</a:t>
            </a:r>
          </a:p>
          <a:p>
            <a:r>
              <a:rPr lang="en-IN" sz="2400" dirty="0" smtClean="0"/>
              <a:t>Provides a solid exterior surface to meet blast resiliency requirements.</a:t>
            </a:r>
          </a:p>
          <a:p>
            <a:r>
              <a:rPr lang="en-IN" sz="2400" dirty="0" smtClean="0"/>
              <a:t>Delivers the inherent strength of concrete tilt-up panels for overall durability.</a:t>
            </a:r>
          </a:p>
          <a:p>
            <a:r>
              <a:rPr lang="en-IN" sz="2400" dirty="0" smtClean="0"/>
              <a:t>Minimizes cost to fix a damaged area compared to a steel framed building.</a:t>
            </a:r>
          </a:p>
          <a:p>
            <a:pPr>
              <a:buNone/>
            </a:pPr>
            <a:endParaRPr lang="en-IN"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CODAL PROVISIONS</a:t>
            </a:r>
            <a:endParaRPr lang="en-IN" sz="2800" dirty="0"/>
          </a:p>
        </p:txBody>
      </p:sp>
      <p:sp>
        <p:nvSpPr>
          <p:cNvPr id="3" name="Content Placeholder 2"/>
          <p:cNvSpPr>
            <a:spLocks noGrp="1"/>
          </p:cNvSpPr>
          <p:nvPr>
            <p:ph idx="1"/>
          </p:nvPr>
        </p:nvSpPr>
        <p:spPr/>
        <p:txBody>
          <a:bodyPr>
            <a:normAutofit/>
          </a:bodyPr>
          <a:lstStyle/>
          <a:p>
            <a:pPr>
              <a:buNone/>
            </a:pPr>
            <a:r>
              <a:rPr lang="en-IN" sz="2400" b="1" u="sng" dirty="0" smtClean="0"/>
              <a:t>IS 13920-1993</a:t>
            </a:r>
          </a:p>
          <a:p>
            <a:pPr algn="just"/>
            <a:r>
              <a:rPr lang="en-IN" sz="2400" dirty="0" smtClean="0"/>
              <a:t>The principle design consideration to followed is to ensure sufficient ductility as per Indian standard code IS:13920.</a:t>
            </a:r>
          </a:p>
          <a:p>
            <a:pPr algn="just"/>
            <a:r>
              <a:rPr lang="en-IN" sz="2400" dirty="0" smtClean="0"/>
              <a:t>It ensures adequate ductility without loss of strength for structural members such as beams, columns and walls and to prevent sudden or non-ductile type of failure.</a:t>
            </a:r>
          </a:p>
          <a:p>
            <a:pPr algn="just"/>
            <a:r>
              <a:rPr lang="en-IN" sz="2400" dirty="0" smtClean="0"/>
              <a:t>The important design considerations are</a:t>
            </a:r>
          </a:p>
          <a:p>
            <a:pPr algn="just">
              <a:buNone/>
            </a:pPr>
            <a:r>
              <a:rPr lang="en-IN" sz="2400" dirty="0" smtClean="0"/>
              <a:t>	- Use of low percentage of tensile reinforcement of relatively low grade and use of compression reinforcement. </a:t>
            </a:r>
            <a:endParaRPr lang="en-IN"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lstStyle/>
          <a:p>
            <a:pPr algn="just">
              <a:buNone/>
            </a:pPr>
            <a:r>
              <a:rPr lang="en-IN" dirty="0" smtClean="0"/>
              <a:t>	</a:t>
            </a:r>
            <a:r>
              <a:rPr lang="en-IN" sz="2400" dirty="0" smtClean="0"/>
              <a:t>- Use of confined concrete in compression zone by using closely spaced hooks or spirals to avoid compression failure associated with over reinforcement section.</a:t>
            </a:r>
          </a:p>
          <a:p>
            <a:pPr algn="just">
              <a:buNone/>
            </a:pPr>
            <a:r>
              <a:rPr lang="en-IN" sz="2400" dirty="0" smtClean="0"/>
              <a:t>	- Reinforcement detailing with regard to anchorage, splicing and quantity of minimum reinforcement in the section.</a:t>
            </a:r>
          </a:p>
          <a:p>
            <a:pPr algn="just">
              <a:buNone/>
            </a:pPr>
            <a:r>
              <a:rPr lang="en-IN" sz="2400" dirty="0" smtClean="0"/>
              <a:t>	- Continuity in construction to improve the inelastic behaviour of the structure with moment re-distribution and energy dissipation at several plastic hinges. </a:t>
            </a:r>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Structural stability and stiffness are important factors to be considered in </a:t>
            </a:r>
            <a:r>
              <a:rPr lang="en-IN" sz="2400" dirty="0" err="1" smtClean="0"/>
              <a:t>codal</a:t>
            </a:r>
            <a:r>
              <a:rPr lang="en-IN" sz="2400" dirty="0" smtClean="0"/>
              <a:t> provisions to take care of abnormal loads and progressive collapse.</a:t>
            </a:r>
          </a:p>
          <a:p>
            <a:pPr algn="just"/>
            <a:r>
              <a:rPr lang="en-IN" sz="2400" dirty="0" smtClean="0"/>
              <a:t>The structural system should be designed such that the plastic hinges are formed at suitable locations resulting in failure of individual structural members only.</a:t>
            </a:r>
          </a:p>
          <a:p>
            <a:pPr algn="just"/>
            <a:r>
              <a:rPr lang="en-IN" sz="2400" dirty="0" smtClean="0"/>
              <a:t>The use of redundant structure such as continuous rigid frames will ensure development of alternative load paths, to help the re-distribution of forces and dissipation of energy to prevent the progressive collapse of the structure. </a:t>
            </a:r>
            <a:endParaRPr lang="en-IN"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In order to ensure the ductile behaviour with minimum damage, the foundation should not yield (sink) prior to the failure of super structure.</a:t>
            </a:r>
          </a:p>
          <a:p>
            <a:pPr algn="just"/>
            <a:r>
              <a:rPr lang="en-IN" sz="2400" dirty="0" smtClean="0"/>
              <a:t>Hence the moments, shear and axial forces are transferred from super-structure to the foundation system under the condition of actual yielding should be resisted by foundation with the margin of safety of </a:t>
            </a:r>
            <a:r>
              <a:rPr lang="en-IN" sz="2400" b="1" dirty="0" smtClean="0"/>
              <a:t>1.5 </a:t>
            </a:r>
            <a:r>
              <a:rPr lang="en-IN" sz="2400" dirty="0" smtClean="0"/>
              <a:t>applied to the loads &amp; </a:t>
            </a:r>
            <a:r>
              <a:rPr lang="en-IN" sz="2400" b="1" dirty="0" smtClean="0"/>
              <a:t>1.15</a:t>
            </a:r>
            <a:r>
              <a:rPr lang="en-IN" sz="2400" dirty="0" smtClean="0"/>
              <a:t> applied to materials.</a:t>
            </a:r>
          </a:p>
          <a:p>
            <a:pPr algn="just"/>
            <a:r>
              <a:rPr lang="en-IN" sz="2400" dirty="0" smtClean="0"/>
              <a:t>This ensures foundation is relatively stronger when compared to super structure.</a:t>
            </a:r>
            <a:endParaRPr lang="en-IN"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r>
              <a:rPr lang="en-IN" sz="2400" dirty="0" smtClean="0"/>
              <a:t>Other codes that discuss about progressive collapse are</a:t>
            </a:r>
          </a:p>
          <a:p>
            <a:pPr>
              <a:buNone/>
            </a:pPr>
            <a:r>
              <a:rPr lang="en-IN" sz="2400" dirty="0" err="1" smtClean="0"/>
              <a:t>i</a:t>
            </a:r>
            <a:r>
              <a:rPr lang="en-IN" sz="2400" dirty="0" smtClean="0"/>
              <a:t>)ASCE 7 - 02 </a:t>
            </a:r>
          </a:p>
          <a:p>
            <a:pPr>
              <a:buNone/>
            </a:pPr>
            <a:r>
              <a:rPr lang="en-IN" sz="2400" dirty="0" smtClean="0"/>
              <a:t>ii)ACI 318 – 02</a:t>
            </a:r>
          </a:p>
          <a:p>
            <a:pPr>
              <a:buNone/>
            </a:pPr>
            <a:r>
              <a:rPr lang="en-IN" sz="2400" dirty="0" smtClean="0"/>
              <a:t>iii)GSA PBS facilities standards 2000</a:t>
            </a:r>
          </a:p>
          <a:p>
            <a:pPr>
              <a:buNone/>
            </a:pPr>
            <a:r>
              <a:rPr lang="en-IN" sz="2400" dirty="0" smtClean="0"/>
              <a:t>iv)GSA PBS facilities standards 2003</a:t>
            </a:r>
          </a:p>
          <a:p>
            <a:pPr>
              <a:buNone/>
            </a:pPr>
            <a:r>
              <a:rPr lang="en-IN" sz="2400" dirty="0" smtClean="0"/>
              <a:t>v)GSA PBS progressive collapse guidelines 2003.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u="sng" dirty="0" smtClean="0"/>
              <a:t>ASCE 7 -02</a:t>
            </a:r>
          </a:p>
          <a:p>
            <a:pPr algn="just"/>
            <a:r>
              <a:rPr lang="en-IN" sz="2400" dirty="0" smtClean="0"/>
              <a:t>American society of Civil Engineers, “Minimum design loads for building and other structures” (2002)</a:t>
            </a:r>
          </a:p>
          <a:p>
            <a:pPr algn="just"/>
            <a:r>
              <a:rPr lang="en-IN" sz="2400" dirty="0" smtClean="0"/>
              <a:t>Explains about general structural </a:t>
            </a:r>
            <a:r>
              <a:rPr lang="en-IN" sz="2400" dirty="0" err="1" smtClean="0"/>
              <a:t>integerity</a:t>
            </a:r>
            <a:endParaRPr lang="en-IN" sz="2400" dirty="0" smtClean="0"/>
          </a:p>
          <a:p>
            <a:pPr algn="just"/>
            <a:r>
              <a:rPr lang="en-IN" sz="2400" dirty="0" smtClean="0"/>
              <a:t>Building and other structures shall be designed to sustain local damage in  the structural system but not as a whole, while other parts remain stable and not being damaged to an extent disproportionate to the original damage.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4880765"/>
          </a:xfrm>
        </p:spPr>
        <p:txBody>
          <a:bodyPr>
            <a:normAutofit/>
          </a:bodyPr>
          <a:lstStyle/>
          <a:p>
            <a:pPr algn="just"/>
            <a:r>
              <a:rPr lang="en-IN" sz="2400" dirty="0" smtClean="0"/>
              <a:t>This shall be achieved through an arrangement of structural elements that provides stability to the entire system by transferring loads from any locally damaged region to adjacent regions capable of resisting those loads without collapse.</a:t>
            </a:r>
          </a:p>
          <a:p>
            <a:pPr algn="just"/>
            <a:r>
              <a:rPr lang="en-IN" sz="2400" dirty="0" smtClean="0"/>
              <a:t>This shall be achieved by providing sufficient continuity , redundancy or energy-dissipating capacity.</a:t>
            </a:r>
          </a:p>
          <a:p>
            <a:pPr algn="just"/>
            <a:r>
              <a:rPr lang="en-IN" sz="2400" dirty="0" smtClean="0"/>
              <a:t>The focus in the ASCE standard is on redundancy and alternate load paths over all other means of avoiding disproportionate collapse.</a:t>
            </a:r>
          </a:p>
          <a:p>
            <a:pPr algn="just"/>
            <a:r>
              <a:rPr lang="en-IN" sz="2400" dirty="0" smtClean="0"/>
              <a:t>But the degree of redundancy is not specified and the requirements are threat-independent.</a:t>
            </a:r>
            <a:endParaRPr lang="en-IN"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4728365"/>
          </a:xfrm>
        </p:spPr>
        <p:txBody>
          <a:bodyPr>
            <a:normAutofit/>
          </a:bodyPr>
          <a:lstStyle/>
          <a:p>
            <a:pPr>
              <a:buNone/>
            </a:pPr>
            <a:r>
              <a:rPr lang="en-IN" sz="2400" b="1" u="sng" dirty="0" smtClean="0"/>
              <a:t>ACI318- 02</a:t>
            </a:r>
          </a:p>
          <a:p>
            <a:pPr algn="just"/>
            <a:r>
              <a:rPr lang="en-IN" sz="2400" dirty="0" smtClean="0"/>
              <a:t>American Concrete Institution , “Requirements for structural concrete” (ACI 2002) explains about requirement for structural integrity.</a:t>
            </a:r>
          </a:p>
          <a:p>
            <a:pPr algn="just"/>
            <a:r>
              <a:rPr lang="en-IN" sz="2400" dirty="0" smtClean="0"/>
              <a:t>There is no explicit explanation of redundancy or alternate load paths in the code.</a:t>
            </a:r>
          </a:p>
          <a:p>
            <a:pPr algn="just"/>
            <a:r>
              <a:rPr lang="en-IN" sz="2400" dirty="0" smtClean="0"/>
              <a:t>In the detailing of reinforcement and connections, members of structure shall be effectively tied together to improve </a:t>
            </a:r>
            <a:r>
              <a:rPr lang="en-IN" sz="2400" dirty="0" err="1" smtClean="0"/>
              <a:t>integerity</a:t>
            </a:r>
            <a:r>
              <a:rPr lang="en-IN" sz="2400" dirty="0" smtClean="0"/>
              <a:t> of overall structure and many specific requirements for continuity of reinforcing steel and interconnection of components are explained in the code.</a:t>
            </a:r>
          </a:p>
          <a:p>
            <a:endParaRPr lang="en-IN"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buNone/>
            </a:pPr>
            <a:r>
              <a:rPr lang="en-IN" sz="2400" b="1" u="sng" dirty="0" smtClean="0"/>
              <a:t>GSA PBS (2000)</a:t>
            </a:r>
          </a:p>
          <a:p>
            <a:pPr algn="just"/>
            <a:r>
              <a:rPr lang="en-IN" sz="2400" dirty="0" smtClean="0"/>
              <a:t>The structure must be able to sustain local damage without destabilizing the whole structure.</a:t>
            </a:r>
          </a:p>
          <a:p>
            <a:pPr algn="just"/>
            <a:r>
              <a:rPr lang="en-IN" sz="2400" dirty="0" smtClean="0"/>
              <a:t>The failure of beam, slab or column shall not result in failure of structural system below, above or in adjacent bays.</a:t>
            </a:r>
          </a:p>
          <a:p>
            <a:pPr algn="just"/>
            <a:r>
              <a:rPr lang="en-IN" sz="2400" dirty="0" smtClean="0"/>
              <a:t>Collapse of roofs and floors must not be permitted.</a:t>
            </a:r>
          </a:p>
          <a:p>
            <a:pPr algn="just">
              <a:buNone/>
            </a:pPr>
            <a:r>
              <a:rPr lang="en-IN" sz="2400" b="1" u="sng" dirty="0" smtClean="0"/>
              <a:t>GSA PBS (2003)</a:t>
            </a:r>
          </a:p>
          <a:p>
            <a:pPr algn="just"/>
            <a:r>
              <a:rPr lang="en-IN" sz="2400" dirty="0" smtClean="0"/>
              <a:t>Made alteration to previous code.</a:t>
            </a:r>
          </a:p>
          <a:p>
            <a:pPr algn="just"/>
            <a:r>
              <a:rPr lang="en-IN" sz="2400" dirty="0" smtClean="0"/>
              <a:t>The structural provisions apply only to buildings deemed to be at the risk of blast attack.</a:t>
            </a:r>
            <a:endParaRPr lang="en-IN"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For such buildings, the chapter provides general performance guidelines and references to various technical manuals for the study of blast effects.</a:t>
            </a:r>
          </a:p>
          <a:p>
            <a:pPr algn="just">
              <a:buNone/>
            </a:pPr>
            <a:r>
              <a:rPr lang="en-IN" sz="2400" b="1" u="sng" dirty="0" smtClean="0"/>
              <a:t>GSA PBS Progressive Collapse Guidelines (2003</a:t>
            </a:r>
            <a:r>
              <a:rPr lang="en-IN" sz="2400" dirty="0" smtClean="0"/>
              <a:t>)</a:t>
            </a:r>
          </a:p>
          <a:p>
            <a:pPr algn="just"/>
            <a:r>
              <a:rPr lang="en-IN" sz="2400" dirty="0" smtClean="0"/>
              <a:t>Buildings and major modernization projects begins with a process for determining whether a building is exempt from progressive collapse considerations.</a:t>
            </a:r>
          </a:p>
          <a:p>
            <a:pPr algn="just"/>
            <a:r>
              <a:rPr lang="en-IN" sz="2400" dirty="0" smtClean="0"/>
              <a:t>Exemption is based on type and size of the structure (any building over 10 stories is non exempt) and is unrelated to level of threat.</a:t>
            </a:r>
          </a:p>
          <a:p>
            <a:pPr algn="just">
              <a:buNone/>
            </a:pPr>
            <a:endParaRPr lang="en-IN" sz="2400" dirty="0" smtClean="0"/>
          </a:p>
          <a:p>
            <a:endParaRPr lang="en-IN"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Typical non-exempt buildings in steel or concrete have to be shown by analysis to be able to tolerate removal of one column or one 30ft length of load bearing wall without any collapse.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u="sng" dirty="0" smtClean="0"/>
              <a:t>METHODS OF PREVENTING DISPROPORTIONATE COLLAPSE:</a:t>
            </a:r>
          </a:p>
          <a:p>
            <a:pPr>
              <a:buNone/>
            </a:pPr>
            <a:r>
              <a:rPr lang="en-IN" sz="2400" dirty="0" smtClean="0"/>
              <a:t>a)Redundancy or alternate load paths</a:t>
            </a:r>
          </a:p>
          <a:p>
            <a:pPr>
              <a:buNone/>
            </a:pPr>
            <a:r>
              <a:rPr lang="en-IN" sz="2400" dirty="0" smtClean="0"/>
              <a:t>b)Local resistance</a:t>
            </a:r>
          </a:p>
          <a:p>
            <a:pPr>
              <a:buNone/>
            </a:pPr>
            <a:r>
              <a:rPr lang="en-IN" sz="2400" dirty="0" smtClean="0"/>
              <a:t>c)Interconnection or continuity</a:t>
            </a:r>
            <a:endParaRPr lang="en-IN"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u="sng" dirty="0" smtClean="0"/>
              <a:t>STRUCTURAL INTEGRITY:</a:t>
            </a:r>
          </a:p>
          <a:p>
            <a:r>
              <a:rPr lang="en-IN" sz="2400" dirty="0" smtClean="0"/>
              <a:t>It is an ability to hold together under a load , including its own weight resisting breakage or bending.</a:t>
            </a:r>
          </a:p>
          <a:p>
            <a:pPr>
              <a:buNone/>
            </a:pPr>
            <a:endParaRPr lang="en-IN"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u="sng" dirty="0" smtClean="0"/>
              <a:t>GUIDELINES FOR ACHIEVING STRUCTURAL INTEGRITY</a:t>
            </a:r>
            <a:r>
              <a:rPr lang="en-IN" sz="2400" b="1" u="sng" dirty="0" smtClean="0"/>
              <a:t>:</a:t>
            </a:r>
          </a:p>
          <a:p>
            <a:pPr algn="just">
              <a:buNone/>
            </a:pPr>
            <a:r>
              <a:rPr lang="en-IN" sz="2400" dirty="0" err="1" smtClean="0"/>
              <a:t>i</a:t>
            </a:r>
            <a:r>
              <a:rPr lang="en-IN" sz="2400" dirty="0" smtClean="0"/>
              <a:t>)Connection between structural members should be ductile.</a:t>
            </a:r>
          </a:p>
          <a:p>
            <a:pPr algn="just">
              <a:buNone/>
            </a:pPr>
            <a:r>
              <a:rPr lang="en-IN" sz="2400" dirty="0" smtClean="0"/>
              <a:t>ii)Good plan layout</a:t>
            </a:r>
          </a:p>
          <a:p>
            <a:pPr algn="just">
              <a:buNone/>
            </a:pPr>
            <a:r>
              <a:rPr lang="en-IN" sz="2400" dirty="0" smtClean="0"/>
              <a:t>iii)An integrated system</a:t>
            </a:r>
          </a:p>
          <a:p>
            <a:pPr algn="just">
              <a:buNone/>
            </a:pPr>
            <a:r>
              <a:rPr lang="en-IN" sz="2400" dirty="0" smtClean="0"/>
              <a:t>iv)Return on walls</a:t>
            </a:r>
          </a:p>
          <a:p>
            <a:pPr algn="just">
              <a:buNone/>
            </a:pPr>
            <a:r>
              <a:rPr lang="en-IN" sz="2400" dirty="0" smtClean="0"/>
              <a:t>v)Interior explosion</a:t>
            </a:r>
          </a:p>
          <a:p>
            <a:pPr algn="just">
              <a:buNone/>
            </a:pPr>
            <a:r>
              <a:rPr lang="en-IN" sz="2400" dirty="0" smtClean="0"/>
              <a:t>vi)Changing direction of span of floor slab</a:t>
            </a:r>
            <a:endParaRPr lang="en-IN" sz="2400" dirty="0" smtClean="0"/>
          </a:p>
          <a:p>
            <a:pPr>
              <a:buNone/>
            </a:pPr>
            <a:endParaRPr lang="en-IN"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5033165"/>
          </a:xfrm>
        </p:spPr>
        <p:txBody>
          <a:bodyPr>
            <a:normAutofit/>
          </a:bodyPr>
          <a:lstStyle/>
          <a:p>
            <a:pPr>
              <a:buNone/>
            </a:pPr>
            <a:r>
              <a:rPr lang="en-IN" sz="2400" b="1" u="sng" dirty="0" smtClean="0"/>
              <a:t>Equivalent Design Load for considering abnormal effects such as EQ, cyclones, floods etc.,:</a:t>
            </a:r>
          </a:p>
          <a:p>
            <a:pPr algn="just"/>
            <a:r>
              <a:rPr lang="en-IN" sz="2400" dirty="0" smtClean="0"/>
              <a:t>Loads are calculated in any design and structure is designed to withstand the load.</a:t>
            </a:r>
          </a:p>
          <a:p>
            <a:pPr algn="just"/>
            <a:r>
              <a:rPr lang="en-IN" sz="2400" dirty="0" smtClean="0"/>
              <a:t>Load for which the structure is actually designed is called designed load.</a:t>
            </a:r>
          </a:p>
          <a:p>
            <a:pPr algn="just"/>
            <a:r>
              <a:rPr lang="en-IN" sz="2400" dirty="0" smtClean="0"/>
              <a:t>In ordinary design, the abnormal effects such as EQ, cyclones etc., are not taken in to account.</a:t>
            </a:r>
          </a:p>
          <a:p>
            <a:pPr algn="just"/>
            <a:r>
              <a:rPr lang="en-IN" sz="2400" dirty="0" smtClean="0"/>
              <a:t>If in a particular area, these abnormal effects are expected to occur or take place means the design of these structures cannot be done considering design load alone.</a:t>
            </a:r>
            <a:endParaRPr lang="en-IN"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r>
              <a:rPr lang="en-IN" sz="2400" dirty="0" smtClean="0"/>
              <a:t>An equivalent or equal </a:t>
            </a:r>
            <a:r>
              <a:rPr lang="en-IN" sz="2400" dirty="0" err="1" smtClean="0"/>
              <a:t>weightage</a:t>
            </a:r>
            <a:r>
              <a:rPr lang="en-IN" sz="2400" dirty="0" smtClean="0"/>
              <a:t> is given to take care of abnormal effects such as EQ, cyclones etc., is called </a:t>
            </a:r>
            <a:r>
              <a:rPr lang="en-IN" sz="2400" smtClean="0"/>
              <a:t>equivalent design load.</a:t>
            </a:r>
            <a:endParaRPr lang="en-IN" sz="24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8329</TotalTime>
  <Words>1620</Words>
  <Application>Microsoft Office PowerPoint</Application>
  <PresentationFormat>On-screen Show (4:3)</PresentationFormat>
  <Paragraphs>118</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PREFABRICATED STRUCTURES</vt:lpstr>
      <vt:lpstr>Slide 2</vt:lpstr>
      <vt:lpstr>Slide 3</vt:lpstr>
      <vt:lpstr>Slide 4</vt:lpstr>
      <vt:lpstr>Slide 5</vt:lpstr>
      <vt:lpstr>EXAMPLES OF PROGRESSIVE COLLAPSE</vt:lpstr>
      <vt:lpstr>Slide 7</vt:lpstr>
      <vt:lpstr>Slide 8</vt:lpstr>
      <vt:lpstr>Slide 9</vt:lpstr>
      <vt:lpstr>Slide 10</vt:lpstr>
      <vt:lpstr>Slide 11</vt:lpstr>
      <vt:lpstr>Slide 12</vt:lpstr>
      <vt:lpstr>Slide 13</vt:lpstr>
      <vt:lpstr>CODAL PROVISIONS</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MADHAN</cp:lastModifiedBy>
  <cp:revision>658</cp:revision>
  <dcterms:created xsi:type="dcterms:W3CDTF">2013-08-21T19:17:07Z</dcterms:created>
  <dcterms:modified xsi:type="dcterms:W3CDTF">2015-03-18T01:58:58Z</dcterms:modified>
</cp:coreProperties>
</file>